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90" r:id="rId4"/>
    <p:sldId id="291" r:id="rId5"/>
    <p:sldId id="259" r:id="rId6"/>
    <p:sldId id="260" r:id="rId7"/>
    <p:sldId id="292" r:id="rId8"/>
    <p:sldId id="293" r:id="rId9"/>
    <p:sldId id="294" r:id="rId10"/>
    <p:sldId id="295" r:id="rId11"/>
    <p:sldId id="296" r:id="rId12"/>
    <p:sldId id="298" r:id="rId13"/>
    <p:sldId id="297" r:id="rId14"/>
    <p:sldId id="276" r:id="rId15"/>
    <p:sldId id="289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4"/>
              <c:layout>
                <c:manualLayout>
                  <c:x val="-2.447405168755995E-2"/>
                  <c:y val="-1.619586709513914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Summary!$P$8:$P$13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Middle East</c:v>
                </c:pt>
                <c:pt idx="5">
                  <c:v>Pacific</c:v>
                </c:pt>
              </c:strCache>
            </c:strRef>
          </c:cat>
          <c:val>
            <c:numRef>
              <c:f>Summary!$Q$8:$Q$13</c:f>
              <c:numCache>
                <c:formatCode>0%</c:formatCode>
                <c:ptCount val="6"/>
                <c:pt idx="0">
                  <c:v>0.26204819277108427</c:v>
                </c:pt>
                <c:pt idx="1">
                  <c:v>0.56927710843373491</c:v>
                </c:pt>
                <c:pt idx="2">
                  <c:v>7.2289156626506021E-2</c:v>
                </c:pt>
                <c:pt idx="3">
                  <c:v>7.530120481927717E-2</c:v>
                </c:pt>
                <c:pt idx="4">
                  <c:v>9.0361445783132613E-3</c:v>
                </c:pt>
                <c:pt idx="5">
                  <c:v>1.2048192771084338E-2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272370493650293"/>
          <c:y val="0.30007126790049221"/>
          <c:w val="0.24184845172849095"/>
          <c:h val="0.4458036477190999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1029200571515262"/>
                  <c:y val="3.29622673420672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3171460987002317E-2"/>
                  <c:y val="-0.128824460770076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346504780076204"/>
                  <c:y val="9.80177324705588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'Chinese builders'!$E$221:$E$224</c:f>
              <c:strCache>
                <c:ptCount val="4"/>
                <c:pt idx="0">
                  <c:v>Sinohydro (including collaborations with other Chinese builders)</c:v>
                </c:pt>
                <c:pt idx="1">
                  <c:v>Other Chinese builders (excluding collaboration with Sinohydro)</c:v>
                </c:pt>
                <c:pt idx="2">
                  <c:v>Other non-Chinese builders (but with Chinese contractors)</c:v>
                </c:pt>
                <c:pt idx="3">
                  <c:v>Unknown</c:v>
                </c:pt>
              </c:strCache>
            </c:strRef>
          </c:cat>
          <c:val>
            <c:numRef>
              <c:f>'Chinese builders'!$F$221:$F$224</c:f>
              <c:numCache>
                <c:formatCode>0%</c:formatCode>
                <c:ptCount val="4"/>
                <c:pt idx="0">
                  <c:v>0.4174174174174175</c:v>
                </c:pt>
                <c:pt idx="1">
                  <c:v>0.28528528528528546</c:v>
                </c:pt>
                <c:pt idx="2">
                  <c:v>2.7027027027027046E-2</c:v>
                </c:pt>
                <c:pt idx="3">
                  <c:v>0.27027027027027045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075028973194875"/>
          <c:y val="0.29497839381999691"/>
          <c:w val="0.41762686343971267"/>
          <c:h val="0.5189819542608368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6EAF0-ADDD-4D2C-884C-16C2407EF317}" type="datetimeFigureOut">
              <a:rPr lang="en-GB" smtClean="0"/>
              <a:t>30/01/2015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0E9D8-7C75-4C44-B63B-722CFC6E9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815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1BB4-5F11-476A-9379-555B14E85088}" type="datetimeFigureOut">
              <a:rPr lang="en-GB" smtClean="0"/>
              <a:t>30/01/2015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FACE3-AACB-45F9-BC8B-F2F8B64A6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65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FACE3-AACB-45F9-BC8B-F2F8B64A641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75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6F36-1F73-4D59-9941-1E8089557B8B}" type="datetimeFigureOut">
              <a:rPr lang="en-GB" smtClean="0"/>
              <a:t>30/01/2015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118-AE55-44B2-8986-AAAD76E29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77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6F36-1F73-4D59-9941-1E8089557B8B}" type="datetimeFigureOut">
              <a:rPr lang="en-GB" smtClean="0"/>
              <a:t>30/01/2015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118-AE55-44B2-8986-AAAD76E29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43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6F36-1F73-4D59-9941-1E8089557B8B}" type="datetimeFigureOut">
              <a:rPr lang="en-GB" smtClean="0"/>
              <a:t>30/01/2015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118-AE55-44B2-8986-AAAD76E29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1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6F36-1F73-4D59-9941-1E8089557B8B}" type="datetimeFigureOut">
              <a:rPr lang="en-GB" smtClean="0"/>
              <a:t>30/01/2015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118-AE55-44B2-8986-AAAD76E29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21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6F36-1F73-4D59-9941-1E8089557B8B}" type="datetimeFigureOut">
              <a:rPr lang="en-GB" smtClean="0"/>
              <a:t>30/01/2015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118-AE55-44B2-8986-AAAD76E29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11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6F36-1F73-4D59-9941-1E8089557B8B}" type="datetimeFigureOut">
              <a:rPr lang="en-GB" smtClean="0"/>
              <a:t>30/01/2015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118-AE55-44B2-8986-AAAD76E29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82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6F36-1F73-4D59-9941-1E8089557B8B}" type="datetimeFigureOut">
              <a:rPr lang="en-GB" smtClean="0"/>
              <a:t>30/01/2015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118-AE55-44B2-8986-AAAD76E29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65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6F36-1F73-4D59-9941-1E8089557B8B}" type="datetimeFigureOut">
              <a:rPr lang="en-GB" smtClean="0"/>
              <a:t>30/01/2015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118-AE55-44B2-8986-AAAD76E29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33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6F36-1F73-4D59-9941-1E8089557B8B}" type="datetimeFigureOut">
              <a:rPr lang="en-GB" smtClean="0"/>
              <a:t>30/01/2015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118-AE55-44B2-8986-AAAD76E29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54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6F36-1F73-4D59-9941-1E8089557B8B}" type="datetimeFigureOut">
              <a:rPr lang="en-GB" smtClean="0"/>
              <a:t>30/01/2015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118-AE55-44B2-8986-AAAD76E29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2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6F36-1F73-4D59-9941-1E8089557B8B}" type="datetimeFigureOut">
              <a:rPr lang="en-GB" smtClean="0"/>
              <a:t>30/01/2015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B118-AE55-44B2-8986-AAAD76E29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2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6F36-1F73-4D59-9941-1E8089557B8B}" type="datetimeFigureOut">
              <a:rPr lang="en-GB" smtClean="0"/>
              <a:t>30/01/2015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CB118-AE55-44B2-8986-AAAD76E29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9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esrc.ac.uk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501" y="2276872"/>
            <a:ext cx="8524180" cy="1656184"/>
          </a:xfrm>
        </p:spPr>
        <p:txBody>
          <a:bodyPr>
            <a:normAutofit fontScale="90000"/>
          </a:bodyPr>
          <a:lstStyle/>
          <a:p>
            <a:r>
              <a:rPr lang="en-GB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300" b="1" dirty="0">
                <a:latin typeface="Arial" panose="020B0604020202020204" pitchFamily="34" charset="0"/>
                <a:cs typeface="Arial" panose="020B0604020202020204" pitchFamily="34" charset="0"/>
              </a:rPr>
              <a:t>China </a:t>
            </a:r>
            <a:r>
              <a:rPr lang="en-GB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goes global: </a:t>
            </a:r>
            <a:br>
              <a:rPr lang="en-GB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Chinese </a:t>
            </a:r>
            <a:r>
              <a:rPr lang="en-GB" sz="3300" b="1" dirty="0">
                <a:latin typeface="Arial" panose="020B0604020202020204" pitchFamily="34" charset="0"/>
                <a:cs typeface="Arial" panose="020B0604020202020204" pitchFamily="34" charset="0"/>
              </a:rPr>
              <a:t>hydropower dams in </a:t>
            </a:r>
            <a:r>
              <a:rPr lang="en-GB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br>
              <a:rPr lang="en-GB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2424" y="3627063"/>
            <a:ext cx="7200800" cy="2664296"/>
          </a:xfrm>
        </p:spPr>
        <p:txBody>
          <a:bodyPr>
            <a:normAutofit/>
          </a:bodyPr>
          <a:lstStyle/>
          <a:p>
            <a:r>
              <a:rPr lang="en-GB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Frauke</a:t>
            </a:r>
            <a:r>
              <a:rPr lang="en-GB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Urban and Giles Mohan</a:t>
            </a:r>
          </a:p>
          <a:p>
            <a:r>
              <a:rPr lang="en-GB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Realising the transition workshop, London</a:t>
            </a:r>
          </a:p>
          <a:p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February 2015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ESRC grant ref number: ES/J01320X/1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data:image/jpeg;base64,/9j/4AAQSkZJRgABAQAAAQABAAD/2wCEAAkGBhQSERMUEhQWFBUWGBUXGBcYFxgaGxcXFxcXGBUdIBsaHCYeGhwkGhYXHy8gIycpLCwsHB4xNTAqNScrLCkBCQoKDgwOGg8PGikgHB0tKTU0LC0tKjUtNSopMiwqNTUsMiovKi4vLio1LC8sNCwrLykyLjUrLDUvKSkpLS0yKv/AABEIAH4BkQMBIgACEQEDEQH/xAAbAAACAwEBAQAAAAAAAAAAAAAABgQFBwMCAf/EAEYQAAIABAMEBwMHCQgDAQAAAAECAAMEERIhMQUGQVETImFxgZGhBzKxFCNCUnLB8DNTYoKSorLR4RUWFzSzwtLxNUODw//EABoBAQEBAQEBAQAAAAAAAAAAAAABAgQDBQb/xAAyEQACAgECBAMHBAEFAAAAAAAAAQIRIQMxEkFRYQQTcSIygZGxwfAFodHxYgYUMzRC/9oADAMBAAIRAxEAPwDcYIIIAI+Yhe3GI9ezhbpw15/jsiueoLujKDjGTW5cM+RzEcut4lab4azj8Xoe0NJyVk2XtMGc0qxuBe/PifiI40izkmEOcaG5v9XW2WsfDtNRUFMHWyGK2dsiO3ifSPVQmJi0p+shsw7R35afgRyLU4/aU+Jwk8LGOlc6X9ntw8OKpNLf69jrOriZeKVhOYHWOEa2/l5+EePnOnuThlqLWvkxtc5dn3R8kU9kmHJy1zh4E2JtrzNvKIs2arIsyZik2ODCQTcZHIEetucTU1JUpajp4dXSw3eduadNiMVlR2275/Oh1n181agIq4kOHhwOpv2R0ecxqVUEhVU3HMkf9R7O0ER0lcbAdnC33+XdAs9FeaWBRgMyeK8CPIQ3bXmX7dvtSuhy93l8+VnPaG2xLcKFxHK9jzvl33t5xZAxSNSyZLBnZnZusL5nvy77ZxaUVcJouoI7xaPTwuvN6ko6slb2it0u/wCxnVhFRTgnXNkiCPCTlJIBBI1F+4/ePOPcfRTT2OaqCCCCKQIIIIAIIibR2rKkLimuEHDme4DM+EK9X7SkB+aks3azBfQBvugBzgjP/wDEqZ+ZT9o/yiTTe0sX+ckEDmjA+hA+MAO8EVuyt4pFRlKcFvqHJvI694uIsoAIIIIAII+M1szkIXdpb+U8okKTNb9D3f2jkfC8AMcEZ/P9pUw+5JRftMzfDDHOX7SJ/wBKXKPdiH3mLQNEghRoPaPKbKajS+0ddfQBvQw0UlYk1Q0tldTxU3/6PZEB2ggggAggggAgiNtKuEmVMmHRFJtzI0HibCEX/Emd+al/vfzgDQ4Izz/Emd+al/vfzhn3U3iNXLcsAro1iBfQi6nPxHhAF5BBBABBBBABBHmbNCgsxCgZkk2AHaTCxtH2hSEJEsNNPMdVfM5+IBEANMEID+0t+EhR3uT9wj3K9pbfSkAjscj4qYAfIIXtm78000gFjKY8HyH7QJHmRDADAH2CCCACCCPhgCHOls0wFXGGwyue3lre3xj7VsFWZ0YXpAAbWF8tO/K8cKHZWCY748RN7cszc31zvENpzK8ucRYsLMO0ZMPv8I+RPVlCFzi4uTfO6W1r5rB2xgpSqLtL93vX7FkruXltYYWFze11uvny9YjzKNVac5GNGAJUZ9ZTp6x0q1czAykYQhwC460xgRx5COOypYRXlhwZupAvkbczrwhNqU1CS5vLrfhrC53nHTOwjiPEn0wvX7Yyc6TEspy+CQGyTLMdpvmT666R9alxypRZnmKpubAgtyOedhn39kdJhKyy82XjKt1QQCQDbjnx+6O1QqsomOzS8hfO1vDvMeK0lw8EuUdnaxd29o7ratuxtyd2ub5enz+IVdWqoJqpj4XGoHfY5X+MR9mbQls5ALktoHOIDW4B1GXM2ju0t0zXroFyQW6xt8eN45UkuWroTKwOwvrfDkfLIesesnq+dF2ksWmvhaa69H9DKUOB8/j9V27HSq2YkyZ1nN7e6CNB6xy2YQcaylwy8wHuSWbmL5W19I5Us8l5s21wLhRzJtx4CwES1r/miXUnUdRSbjny9YxpvSlPzV7PvO63W2/L0X92Smo8O+3wfpzPuzKILdgQb5ZG4y+J77+GkWEUmwmRcQVJgvndrWPADkDE2RWMLCdZWduqozIHbb4x0+D19NaUcVfyv1pbnlracnN8ydBBBH0jlCK3eDbS0skzDmdEX6zHTw1J7BFlGd+0esJny5fBExeLk39FHnACzXVzznMyYxZjx5DgAOA7I4QQz7m7rLU4pk2/RqcOEG2JrAm51AAI01v2Z6AsQRsC7uUwFvk8q3aik+ZF4qNq7gSJgJlXkt2XKnvU6eFolgzdWIIIJBGYIyIPAg8I0zcnbE6fKbpVuFICzPr8wRxI58e8GFbZm485qgy5qlEWxZxow4BTxJt4ceAOk09OstVRAFVRYAcBBg6RG2htBJEtpkw2UeZPAAcSYkxle923zUziFPzSEhOTHi3jw7O8xAc94N6ZtUSCcErhLB17WP0j6D1imgiy2Lu/NqmtLHVHvOclH8z2D0jQK2CNDo/ZxJUfOO7nssq+WZ9Y7z/Z5TEdUzEPMNf+IGJYM1iVs7acyQ+OUxU8eTDkRxH4EXG3NyZ1OC6npZY1IFmUdq8u0ekLsUGsbt7ypVp9WYvvJ945r8PK9zGLUFc8mYsyWbMpuOR5g9hGUa9sraSz5STU0Yacjow8DcRAS4IIIgE72j7Swy5ckHNzib7K6ebWP6sZ/FtvVtLp6qYwN1U4F+ymXqbnxirlyyxCqLkkADmSbD1ig8wxbi7S6KqCk9WaMB+1qh8wR+tFLtGiMma8ttUYi/PkfEWPjHGXMKkMpsQQQeRBuD5xQbfBEbZtaJ0qXMGjqD3E6jwNxEmMgI+O4AJJsBmSeAGsfYX9+awy6NwMi5VPA5t5qCIASd595mqnIBIkqeqvO30m5k8uHnekgidsTZRqZySgbXuSeSgXJ+7vIjQIMEa1Rbp0spQBJV/0nAcnz08LCOddubSzR+SEs85fVt4DqnxBiWDKYatxttTlmrJUGZLOq/mxxYHgOzjwzOfDau48+U6iWOlVjYMBa1/rDgP0tO7SHnd3d9KWXhGbtYu/1jy7FHAfzgC1gggiA5VFQqKSxsPxl3xwNZ1WdQZi/RC65XDRy2lMRz0TYh1cRYaKBzz7OR4Rwl04aSq07fSF2vY2HvXvnrwj5ur4ib1JRhTST2ftcS7Pkr9Dqhpx4U5bt/Cj3sucLOEluhsSMQOHsF4+1lWElKZy4iTawtrmb65QVbXmqZjhEW2Fb5u3Ow4X+HbHWnlfOTQX6TQ4Dot72145fCPGPHw+UnnKvFdb4fhS6rNUbdXxv15+m58mlmmy/m1aXYEMbdU8O7SPNRIlOk0qQCbhnGuViR2jQWGscpVWJ2PAxVghUSzlY317dAOzPnH3Y9CJakuLM3Dko/BMZUvOlwxSlGd+09liqVfR5yVrgVt01WP3/ORJlzXMnqAYrC2I8NAT4C8VNdOeSoVmExnzOK5UDgADlrnfLQRKSWWEtqY2Uk4y2uVsjfxyEE6Zafi6CYx0DXyy5cPMx5eIctTTVNp4Sllpp5tJLLrGUuxvTSjJ4T3dc8dbO0+nMwOjtguVKdgCrw5XvHCdtVZZVbY2Sylzw4HmYlTaZHmozErMAuFvwB427+B84jjZahnIIZ7llU8LnUi+esb1oa1t6VXdXduve2fPO2/dGYOG09unfbcktOwlFSX1GBJbgOOf9fuiO7O6rgmoHucIXIMvcSeRzEe5vTdJKW+WZc/RtfK/hHKvkTOmxSksbW6RiLacATYeUa1py4XiVJpUk06aT9nh6d8Xz6yCVra6/ne/t8j3iOGWs8nHjDDD2EWvlYZmOkulZZxbDiJ1dsgo4Ko1Jtx0j3LmMWl+5MsCHYEXU2yIHpHKklzhOYsQUOndc2tked/LONKK4o4k8rNZwt29nvVrbNOyN4eyw8fHl/BaQQQR9g4gjNPaFKIqweDS1I8CwPwjS4Xd9NgGokhkF5ku5UfWU+8vfkCO7tgDMIZtzd6Fpi0ubfo3OLEBfC1gCSNSCANOULJEEaBtdJWpNXFLdXXmpB/6jtGIyZzIcSMVPNSQfMRd0G+1VKtd+kHJxf8AeFm8yYlA1OCF3YO+sqoIRh0Uw6KTcMexufYbHvhiiAo98tpdDSOQbM9pa/ra+OEMYyqHr2mTurTpwJmN+yFA/iMIsVAsNhbINTPWWMgc2P1VGp79AO0iNbpKRJSKktQqqLAD8ZnthQ9mtKME6ZxLKncFGI+eIeUOsGAgggiAIzjfnd0SXE6WLS5hsQNFfXLsOfcQeYjR4qt6aUTKSeDwQsO9OsPUQBkcOvs32j1psk6EdIveLK/xXyMJUXe5c7DWye3Ep7ijfeBFBq0Ve8u0ugppjg2a2FftNkPK9/CLSEH2kbSu8uSNFGNu83C+QxftCIBMEX+5Gz+lq0JHVlgzD3jJfHEQfCKCNE9nOz8Mh5p1mNYfZS4/iLekUFP7RaDDPSaNJi2P2ky/hK+UKcahv1QdJSMRrLImDuGTfuknwjL4A0H2c7RxSnknVDiX7L6+TAn9aHCMm3S2j0NXLY+6x6Nu58h5NhPhGswYCFj2hyS1ID9SYjHuIZfiwhniPX0Szpby391wQezke8HOIDFom7G2oaeck1RfDqOakWI/HG0edqbMenmtLmDMaHgw4MOw/wBIiRoGv7K3hkVAHRuMXFDkw8OPeLiLKMOizot5qmV7k57cmOIeTXt4RKBr0EJOyPaKCQtSmH9NLkeK6jwJ7oc5M5XUMpDKRcEG4I74gPcEEEAcqjCRhfRurbnlp6RQVVQUJkylKC98iSWNud8hlE5Zc2Y7LNUYAbqw4Mp6pGfKJl7TfdGEi+LK5PKPka8H4pWrhmrr2q5rsu911OyDWlh5574Kqo2M01xd1GFUD53YG2eXDjEuUVPTNKdS75ixvoMh6HzjpRU6qZpxYmY9a2VhnYRXSdnLix08wHCRcEkZXvrrbLjrnnHN5XktThBNzbv2vaxaTXdJu6PXi47TeFXLHXJ3pZau0ucFOLMPhIya1rlSM7g8PWPp2eVqBNaYACTYMbHMWAHC2cSnmKJc0yLFsz1c+tbyvxtEKqmywkqXPUlsK3P1b5E37OMXUhp6cFxU2mpXtHi25c3V8yRlKTxttXOt+ZJ2nNAwqOqpIa4GWvIa52Pl2RFkzhLmKpm20OQIVhbKxzFv66cOjSpUkrL67ByLA5gG+o5eEd6ibKkBFYEgk2uAbZ6+Fx2xuduT1JSjFxq8t1tjDW/X9gqSUUm7/fvzPNVSGZOR5bAFDha4+GWesemWWk+4BLvkQNAOdvCPkyQqzBdwAWx4e3h4axybDTHG/XZybtbQWvkPKNSSg3NpL2rbbtLlaXJvb5mVlJJ3jC/Oh4pqKd0kxXJ6JsYzN7g3tYcI+9IqS+hnvc3IUqGJw5Wvlr2R3xzDjZHUlgjIptdQbX8z8I9yatyejYAP0eIngCTZRGY6cIqo8Vu8yymm9sNdLXTfqVyk8usVth457fAgyNlzJc0YSMOuLQEciOBifX0TMcUtirAeBtHI0p6MhmcY+qRbFYk5m40Fr68848LKMqczzJgwEEBc724C3IAHPvhDShpQ4FF8Mmv/AF7v3VY75yHJyfFatdtydQzXIPSLhINr8G7YkxFlTJaWUN7xuouT5ch6RKj62j7nC3bXe/4+hxz3uqsIIII9jBQbe3OlVJLD5uZ9dRkftLx78j2wnV24tVL91RNHNCL+TWPleNQBggDEp9OyHC6sh5MCD5GOcbXVUaTFwzEV15MAR6xne+W6602GZKv0bHCVJvhaxIsTmQQDrpbtyoFiNK3H3hM+WZcw3mS7ZnVk0BPMjQ+HOM1i93JqCtbKt9LGp7sJPxUQBd+0yX/l24fODzwEfAwjxp+/lB0lIzDWWQ/gLhvJWJ8IzCCA/wDs1njopycQ4bwZQB/AYcoybdXbXyaoDN7jdV+wHQ+Bz7rxrCOCAQbg5gjQg6QYPsEEEQBFdvHPCUk8n824Hewwr6kRYwi+0HboNqZDexDTO8e6v+4/qwAkRc7nS71sjvY+SMYpob/ZxQYp0yadEXCPtMb+gH70UGgswAJOQGZPZGNbWrzPnTJp+mxI7F0UeCgCNG342l0VIwHvTfmx3H3/AN0EeIjLoIH1UJIAFycgOZOkbLs2lWTJlywR1FC95AzPibmMZj5hHKANunKrKVaxDAgjmCLGMYrKUy5jyzqjMvfY2v46xwwjlH2ACNg3e2l09NKmcStm+0uTeovGPw7+zfaOc2QePzi+iv8A7fWDA9QQQRAQdq7GlVKYZq35EZMp5g8PhCTtL2dzlJMllmLyPVb/AInvuI0S8EAYzXbJnSfyst07SOr+0Mj5xEjcCLwrbzbmSnlvMkqJcxQWsuSvbMi2gJ5jjrFsGcQzbk7wmTNEpz81MNvsudCOwnI994WYIoNxghI/v0fwI+xkDHtOjmuymW1gPwT/AEjtUbODOkwk4k0F7A/HjE2COV+F03KTdviaeXi1tR6+dKkly+5VyLS1mMJfXJ6yq2K/jbvyjmtHJl2lnF87bW98uFxoM49zXtOwSsiTdzrYa8dP6x1n16l2lL+Ut1SRlisSB5ZxwVpVmri+FYVW7tLbMlh8rOm5crznfpte+EcqinRGUY2RVBYIuV8NybnU3sfKI1TMWYo6XEJgzIRScKnQNly4axYWMtJYIDzMlvfPS7ZnPheI8+aCiTAxQYixA+keIJ5ZeXhGdaCprCVZjnbHdZj2qlyyiwk7X1+f1/GfUq1CylQl8V1V7Xw20v3ZZchH2dJRmWZMYdVBkPdvfPrcc8rd3OINLXiXMn9ZVGIEBr63Ia1swfCLGQizEZAtkJOYBQWOYyOZN/D4RnR1Frx4bTa2jyuOFzurTdva+ZZx8t3ld/X8o+VMxG+cADqqscQPFeB5g5+R5x42hIaapGGxQgqbgh1PI8D2GPoocJEtQVl2LM18jcEMpHHLifuiNsZi6BsRxSsSrnYMCBhv+OAizbnLytRe/vWMqrq1bq7XpV5IkkuOL2+/5XxJEmUyCSzYQFGBsWRXgDfyyPZaPMqimsExsGtMDYhxRRde/rHjHSpo+klDpja2d7AWH3ZRyeehlIwUsFPVLXGamwJseOdrxZQjF1K+FJNK8vZO0k9qXzCbeVvdbeux5WqFQ7I6suEmzAkWsezn25R6pZkuccALkICMRIOIXtrr2xNb5yXdApxDRri45X15wS5JRVEtEU3GIXOnGxtme+PWOjPiTk1Jbt8OWuSxjHz7UYc1VLHRXt1JKSwNB2R6ggj6yVHGEJ++e9nRgyJJ65ydx9Ach+kefDv0a6qUWRlVijEEBgASpIyNjraMg2vsqbTzCk0Zm5Dah+0Hj8ecVAtd2t8HprI4LyuX0k+zfUfon046Ds7bkmeLypisfq3sw71OcY5HwiANxZwBcmwHExn2/W8cucFkyiGVWxM40JAIAB46nPTSFJnJyJJA0ub2jzCgEXu5FOXrZVtEDse7CV+LCKMC+QzJyAHE8I03czd000otMHzsy1x9VRovfxP9IAYXQEEEXBBBHMHWMi3g2MaWc0s3w6oeanTxGh/qI1+K3buw0qpWB8iM1YaqfvHMcfIxAZBDDu7vjMpgEYdJK+rfNfsnl2H0ir2rsiZTvgmrbkR7rDmDx+IiFGgatR75UswflQh5P1beJyPgTHadvTSqLmfLP2WxHyW5jI4IlAddue0LEClMCL5dI2v6q/efKEtmuSTmTmSdSTrHyPcqUWYKoLMcgALknuigJUoswVQSzEAAaknQRrm72yBTSFl6t7znm51+4DsAip3R3R+T/OzbGaRkNRLB172PE+A4ksNbViVLeY2iKWPgLxAZ57QNpdJUiWNJQt+s1i3phHgYWI6T55d2dveYlj3k3PxjnFBdbG3SnVMszJZQKGK9YsLkAXtZTlnbzif/AIc1P1pP7T/8Iedg7P6CnlS+KqMX2jm3qTE+JYM3/wAOan60n9p/+ERNqblz5EpprmWVW18LMTmQNCo5xqcca2lE2W8ttHVlPcRaFgxSJ2w9o9BUSpnBW632Tk3oT6REnSSjMre8pKnvBsfUR4ig3EGKveDbyUsrE2bG4ROLH7gOJ+8gRw3N2l01JLubsnzbd66ea4T4wq797FnCa08kzJZsL/mx9Ujgvb25565BUU2809J5n4rs3vA+6y8FtwA4cvO79sffORPABYSn+q5tn2No3x7IyyCKDcAYod5955ciW6hg00ghVBvhJFrtyA17Yy9XIFgSByByjyBCgAEFuWZ5QQ17j7uGbME+YLS0N1v9Nxp4Kc78wORign/3CPP1gh3gjICCCCAOUqnVSxAsWNyecefkKdJ0luva1/xxtleO8Eeb0oNJNLDv49fU1xS6hHnoxa1hbXTjHqCN0jIp005ZU9zNUmxbgMiTrn2fGGenqVmLiQ3H48o41+y0mjrCzcGGo/mOyFVZryXYAlSLg24/jhH5rzdT9KlwzXFpybyt77n1OGPi1adSXyLPbW1C7dFLzF7Ej6R5Ds/HfLo93UC/OdY8rkAd1vjFbu3LBnZ/RUkd9wPgTDTHr+naUfG8XitdcTbpJ7JIx4ib0K0tPHfmVsnZwHSS7noiFsL+6Te4BPcD4xNk0yqgQDIC2ecdYI+1peHhp+6v6u69DilqSluEEEEe55hBBBABEetoJc5Ck1Q6ngfiDqD2iJEEAI+0/ZvmTTzLfoTP+Q+8Hvign7mVaH8kWHNWU/ff0jV4ItgyEbsVX5iZ5RYUW4VS56wWUObMCfJb+to06CFgothboSaYhvykz67DT7I+j6nti9ggiAIIIIA4VlCk1CkxQ6ngfj2HtEKG0vZuCSaeZb9F8x+0M7d4MO0EAZZP3Hq1OUsN2q6/7iD6RzTcyrP/AKSO9kH+6NXgi2DPqD2cTSbzpioOS3Y+ZsB6w37I3ek0w+aXrHVzmx8eHcLCLKCIAhf30p502QJchC+NhisQLKufEjVreRhgggDJv7n1f5hv2k/5RO2HufUfKJRmyissMGYkqfd6wFgScyAPGNLgi2AgggiAIIIIAz7evdSc9S7yZZdXAY2KizaMMyOV/GKf+59X+Yb9pP8AlGswRbAm7jbNqaeZMWbKKy3AN7qbMpyyBOoJ8hDiRePsEQCttfcCTNJaUehbkBdD+rw8CB2QsVe4dUnuqswc1YfBrffGoQQBkR3Yqh/6Jnlf4R3p9zKtz+SwjmzKB5Xv6Rq0EWwJ2x/Z2iENUN0h+otwvidW9PGG9EAAAAAGQAyAA0j1BEAQQQQAQQQQAQQQQAQQQQAQobc/zEz9X+FYb4StpTMU2Yf0j6ZfdH53/UEl5EI/5fRP+T6P6evbb7E7dn8s32D/ABLDPCxuz+WP2D/EsM8e/wCh/wDV+LMeO/5fgggggj7ZwhBBBABBBBAETa1f0El5uHFgF7XtfxjnsPavymQs3DgxFha97YWK62HKI+9v+Tn/AGfvERtxP8jK75n+o0Adq3eTo6uXTdHfGFOPFa18XC2fu84uoSdtf+Xpvsp8Zketqbaq/l708hxYhQoZVst0Vi17XyzOd+46QA6RUzdvYatKboycQvjvkOqx0t+jz4xQytqVdLVypVTME1JpABAGRY4QRYAghiLjMW9J1TteaNqSpAf5pkuUsuZwTDrbFqo48IAZoIVNj7ZnLXzaaofGDfoyVUadZfdUXuhN+1Y9T9sTpu0RIkvhlywDNsqm9s2zIJGqplbjADTBCONtVFZNmdDPSmkobAm135HPPt4AXGsTt2dvTTPelqGWYyi6zFtZhkbZZHIg6cDeAGqCEHZ+1q+oedLlTF6rHrsqjAAWAGSnW3InLhEjbe2qmS1PTGcstmRWmTyBa5LA26tgBbWw1GkAO0UtFvJ0lXMpujIwBjjxa2K8Lfpc+EcdgUtUJmJ6lJ8krkQASW4ZgZDxPdETZ21aibV1kkTMlWYJV1WyNcBTcLc2vxvAF3TbclTJ7yFJ6RASwsbZEDXj7wiwjNdmUlWa6esucqzwrY3KizC6XsMBGpXgNIvN4drVFJNp3aZiksFExcK2xL7+eHFmDcC+oPdFA3QQtb47dmSlkpTtabNbqkBT1chxBGZZR5xcTqroKcvNYuZaXZrAFiBnkLAXPxiAmwQk0DbQrFM5JyyUJOBbZGxt9Um18rm+hyiXsTbk+cs+nchKqWDhewsbHCSRYjIkaCxuMoA6bQ3xYT2k08hp7JfEQSLEa2AB0OVzxyi92ZVtNlI7yzKLC5RtR+NcwDGf7ApKtqipEmcqTAx6RioIY42uRdDbO50GsaVAFLQbydLVzabo7dGGOLFe+EqNLZe9z4RdQk7A/wDLVX2Zn8cqHaACCE+r2xU1VS8ikYSkl3DzCMyQbHUHjcADWxN48yNr1NJUy5NUwmy5pAVwACCSByGhIuDzBB4QA5QQm7Z21VCv6CnYdZQFVlWwJW5a9r5WJ1PcdI8DadXSVUmXUTFnJNIGQAtchbiygggkcxbt0AdYp9v7w/JTKGDH0jEe9a1sPYb+9FdvBt+cahaWksJhALObHDcX4ggWXMmx1Fs4oN46SplvTipmrNBfq2ABBumL6I7OfhFBpEELG823pqzpdLS26V8yxt1Qb2tfLQEkkGw4Z5QK6prqHDNmTVnyyQGW2hPba47DpfURAO0EKG9u8c2WKV6Z7LNDNbCpxj5sqMwSPeIytrEXatXtGlVZ8yajKWAaWALLfMD3QbcLg379YAeYIV/7/wAn6rQQA0QQQQAQQQQAQQQQBFqq3CCFVnbgFBIv2nQQtLsOcfoeZX+cN8EfM8X+nR8XJPVk6WyVfezq0fEvRVQSz1FnZ9HOkTAxlkixBsQTY8rHsEX0qtDcHB7UcetrRIgj08L4L/ax4NOTcej+1UZ1dfzXclnt+MIIII7znCCCCACCCCAIm1qHppEyXexdSAeRtkfO0JOxd6GoENPUSmGEsVtYHM3OuRF7nEDxjQY+MoOovACNsVZlbXCqKFJSDq342BCgHibsWJGQ0iRKU/205sbYdf8A5LDlBACbvep+W0OR99P9VI9Vin+2ZJsbYDn/APObDhBACjvzRsjSKuWOtLYBu0Xut+y9x+tHXcTZ5EuZPme/PYnP6oJ8rsWPdaGmCAMxShk0c2ZLrZDOl/m5gJ04fSANxbtBi+3VammTy1PSuiqptNJa1zkRbERoeZ46Q3kR9gBO3BUibWXBHXX+KbEne3akhXSXU07uliekAthJ4KbjlnYjhrwaICIAzzdaWDXBqMTBIsekxae6crjXrYbXz14RZbtqf7SrMj9L+NYcAI+wAgzdoii2lPmTlbBMU4SAM74DcXIvmpEMO0ZAr6IlVZSwxIHFiHW9vA5i/IxeEQsb4bdnyGRJWAB1IxG5YMTa44C3jrplnQUm5kh6ioR5ma00tUXvzCDvALHwWHbbVB08ibKBsWUgHt1XwuBEXdfYvyanCEgsxxORpc20vwAAHrxi3iARNi72ijlfJ6mVMV5eK1gMwSTxI4nUXBETN0KKZMqJ1ZNUp0gIRTxBIN8+ACqAeOcNxEfYATtz1Ira7I++3+o8OMEEAZyNrfJdo1Mwozg41sO1kN/3YvaHftZkxJYkzBjYLc2sLm14aYIARBPbZtXOaYjNInEkMo0uxYa5XGJhYkcDHyfUttOqkGUjLJkm5dh2qW0yucIAF78YfCI+AQAoOp/tlTY2wa//ADMfN9VJqqGwPv8A/wCkqHGCAEjbhajrxVFC0pwAxHDqhSOQPVUi+uYiv3j278rmU7S5biWrWDMPeYlL2tcZADjxjR4AIoE3eenmU9XLrEQugFnA4ZFTfkCrZHS4z1iJtveX5egp6WW7FipYsBkAbjQmwva5PLjeH2PgEQCNvZQ9F/Z0sXbo+re31TJF/SLbf9b0htn10++GSCAMY6I8j5GPsbNBFsH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MUEhQWFBUWGBUXGBcYFxgaGxcXFxcXGBUdIBsaHCYeGhwkGhYXHy8gIycpLCwsHB4xNTAqNScrLCkBCQoKDgwOGg8PGikgHB0tKTU0LC0tKjUtNSopMiwqNTUsMiovKi4vLio1LC8sNCwrLykyLjUrLDUvKSkpLS0yKv/AABEIAH4BkQMBIgACEQEDEQH/xAAbAAACAwEBAQAAAAAAAAAAAAAABgQFBwMCAf/EAEYQAAIABAMEBwMHCQgDAQAAAAECAAMEERIhMQUGQVETImFxgZGhBzKxFCNCUnLB8DNTYoKSorLR4RUWFzSzwtLxNUODw//EABoBAQEBAQEBAQAAAAAAAAAAAAABAgQDBQb/xAAyEQACAgECBAMHBAEFAAAAAAAAAQIRIQMxEkFRYQQTcSIygZGxwfAFodHxYgYUMzRC/9oADAMBAAIRAxEAPwDcYIIIAI+Yhe3GI9ezhbpw15/jsiueoLujKDjGTW5cM+RzEcut4lab4azj8Xoe0NJyVk2XtMGc0qxuBe/PifiI40izkmEOcaG5v9XW2WsfDtNRUFMHWyGK2dsiO3ifSPVQmJi0p+shsw7R35afgRyLU4/aU+Jwk8LGOlc6X9ntw8OKpNLf69jrOriZeKVhOYHWOEa2/l5+EePnOnuThlqLWvkxtc5dn3R8kU9kmHJy1zh4E2JtrzNvKIs2arIsyZik2ODCQTcZHIEetucTU1JUpajp4dXSw3eduadNiMVlR2275/Oh1n181agIq4kOHhwOpv2R0ecxqVUEhVU3HMkf9R7O0ER0lcbAdnC33+XdAs9FeaWBRgMyeK8CPIQ3bXmX7dvtSuhy93l8+VnPaG2xLcKFxHK9jzvl33t5xZAxSNSyZLBnZnZusL5nvy77ZxaUVcJouoI7xaPTwuvN6ko6slb2it0u/wCxnVhFRTgnXNkiCPCTlJIBBI1F+4/ePOPcfRTT2OaqCCCCKQIIIIAIIibR2rKkLimuEHDme4DM+EK9X7SkB+aks3azBfQBvugBzgjP/wDEqZ+ZT9o/yiTTe0sX+ckEDmjA+hA+MAO8EVuyt4pFRlKcFvqHJvI694uIsoAIIIIAII+M1szkIXdpb+U8okKTNb9D3f2jkfC8AMcEZ/P9pUw+5JRftMzfDDHOX7SJ/wBKXKPdiH3mLQNEghRoPaPKbKajS+0ddfQBvQw0UlYk1Q0tldTxU3/6PZEB2ggggAggggAgiNtKuEmVMmHRFJtzI0HibCEX/Emd+al/vfzgDQ4Izz/Emd+al/vfzhn3U3iNXLcsAro1iBfQi6nPxHhAF5BBBABBBBABBHmbNCgsxCgZkk2AHaTCxtH2hSEJEsNNPMdVfM5+IBEANMEID+0t+EhR3uT9wj3K9pbfSkAjscj4qYAfIIXtm78000gFjKY8HyH7QJHmRDADAH2CCCACCCPhgCHOls0wFXGGwyue3lre3xj7VsFWZ0YXpAAbWF8tO/K8cKHZWCY748RN7cszc31zvENpzK8ucRYsLMO0ZMPv8I+RPVlCFzi4uTfO6W1r5rB2xgpSqLtL93vX7FkruXltYYWFze11uvny9YjzKNVac5GNGAJUZ9ZTp6x0q1czAykYQhwC460xgRx5COOypYRXlhwZupAvkbczrwhNqU1CS5vLrfhrC53nHTOwjiPEn0wvX7Yyc6TEspy+CQGyTLMdpvmT666R9alxypRZnmKpubAgtyOedhn39kdJhKyy82XjKt1QQCQDbjnx+6O1QqsomOzS8hfO1vDvMeK0lw8EuUdnaxd29o7ratuxtyd2ub5enz+IVdWqoJqpj4XGoHfY5X+MR9mbQls5ALktoHOIDW4B1GXM2ju0t0zXroFyQW6xt8eN45UkuWroTKwOwvrfDkfLIesesnq+dF2ksWmvhaa69H9DKUOB8/j9V27HSq2YkyZ1nN7e6CNB6xy2YQcaylwy8wHuSWbmL5W19I5Us8l5s21wLhRzJtx4CwES1r/miXUnUdRSbjny9YxpvSlPzV7PvO63W2/L0X92Smo8O+3wfpzPuzKILdgQb5ZG4y+J77+GkWEUmwmRcQVJgvndrWPADkDE2RWMLCdZWduqozIHbb4x0+D19NaUcVfyv1pbnlracnN8ydBBBH0jlCK3eDbS0skzDmdEX6zHTw1J7BFlGd+0esJny5fBExeLk39FHnACzXVzznMyYxZjx5DgAOA7I4QQz7m7rLU4pk2/RqcOEG2JrAm51AAI01v2Z6AsQRsC7uUwFvk8q3aik+ZF4qNq7gSJgJlXkt2XKnvU6eFolgzdWIIIJBGYIyIPAg8I0zcnbE6fKbpVuFICzPr8wRxI58e8GFbZm485qgy5qlEWxZxow4BTxJt4ceAOk09OstVRAFVRYAcBBg6RG2htBJEtpkw2UeZPAAcSYkxle923zUziFPzSEhOTHi3jw7O8xAc94N6ZtUSCcErhLB17WP0j6D1imgiy2Lu/NqmtLHVHvOclH8z2D0jQK2CNDo/ZxJUfOO7nssq+WZ9Y7z/Z5TEdUzEPMNf+IGJYM1iVs7acyQ+OUxU8eTDkRxH4EXG3NyZ1OC6npZY1IFmUdq8u0ekLsUGsbt7ypVp9WYvvJ945r8PK9zGLUFc8mYsyWbMpuOR5g9hGUa9sraSz5STU0Yacjow8DcRAS4IIIgE72j7Swy5ckHNzib7K6ebWP6sZ/FtvVtLp6qYwN1U4F+ymXqbnxirlyyxCqLkkADmSbD1ig8wxbi7S6KqCk9WaMB+1qh8wR+tFLtGiMma8ttUYi/PkfEWPjHGXMKkMpsQQQeRBuD5xQbfBEbZtaJ0qXMGjqD3E6jwNxEmMgI+O4AJJsBmSeAGsfYX9+awy6NwMi5VPA5t5qCIASd595mqnIBIkqeqvO30m5k8uHnekgidsTZRqZySgbXuSeSgXJ+7vIjQIMEa1Rbp0spQBJV/0nAcnz08LCOddubSzR+SEs85fVt4DqnxBiWDKYatxttTlmrJUGZLOq/mxxYHgOzjwzOfDau48+U6iWOlVjYMBa1/rDgP0tO7SHnd3d9KWXhGbtYu/1jy7FHAfzgC1gggiA5VFQqKSxsPxl3xwNZ1WdQZi/RC65XDRy2lMRz0TYh1cRYaKBzz7OR4Rwl04aSq07fSF2vY2HvXvnrwj5ur4ib1JRhTST2ftcS7Pkr9Dqhpx4U5bt/Cj3sucLOEluhsSMQOHsF4+1lWElKZy4iTawtrmb65QVbXmqZjhEW2Fb5u3Ow4X+HbHWnlfOTQX6TQ4Dot72145fCPGPHw+UnnKvFdb4fhS6rNUbdXxv15+m58mlmmy/m1aXYEMbdU8O7SPNRIlOk0qQCbhnGuViR2jQWGscpVWJ2PAxVghUSzlY317dAOzPnH3Y9CJakuLM3Dko/BMZUvOlwxSlGd+09liqVfR5yVrgVt01WP3/ORJlzXMnqAYrC2I8NAT4C8VNdOeSoVmExnzOK5UDgADlrnfLQRKSWWEtqY2Uk4y2uVsjfxyEE6Zafi6CYx0DXyy5cPMx5eIctTTVNp4Sllpp5tJLLrGUuxvTSjJ4T3dc8dbO0+nMwOjtguVKdgCrw5XvHCdtVZZVbY2Sylzw4HmYlTaZHmozErMAuFvwB427+B84jjZahnIIZ7llU8LnUi+esb1oa1t6VXdXduve2fPO2/dGYOG09unfbcktOwlFSX1GBJbgOOf9fuiO7O6rgmoHucIXIMvcSeRzEe5vTdJKW+WZc/RtfK/hHKvkTOmxSksbW6RiLacATYeUa1py4XiVJpUk06aT9nh6d8Xz6yCVra6/ne/t8j3iOGWs8nHjDDD2EWvlYZmOkulZZxbDiJ1dsgo4Ko1Jtx0j3LmMWl+5MsCHYEXU2yIHpHKklzhOYsQUOndc2tked/LONKK4o4k8rNZwt29nvVrbNOyN4eyw8fHl/BaQQQR9g4gjNPaFKIqweDS1I8CwPwjS4Xd9NgGokhkF5ku5UfWU+8vfkCO7tgDMIZtzd6Fpi0ubfo3OLEBfC1gCSNSCANOULJEEaBtdJWpNXFLdXXmpB/6jtGIyZzIcSMVPNSQfMRd0G+1VKtd+kHJxf8AeFm8yYlA1OCF3YO+sqoIRh0Uw6KTcMexufYbHvhiiAo98tpdDSOQbM9pa/ra+OEMYyqHr2mTurTpwJmN+yFA/iMIsVAsNhbINTPWWMgc2P1VGp79AO0iNbpKRJSKktQqqLAD8ZnthQ9mtKME6ZxLKncFGI+eIeUOsGAgggiAIzjfnd0SXE6WLS5hsQNFfXLsOfcQeYjR4qt6aUTKSeDwQsO9OsPUQBkcOvs32j1psk6EdIveLK/xXyMJUXe5c7DWye3Ep7ijfeBFBq0Ve8u0ugppjg2a2FftNkPK9/CLSEH2kbSu8uSNFGNu83C+QxftCIBMEX+5Gz+lq0JHVlgzD3jJfHEQfCKCNE9nOz8Mh5p1mNYfZS4/iLekUFP7RaDDPSaNJi2P2ky/hK+UKcahv1QdJSMRrLImDuGTfuknwjL4A0H2c7RxSnknVDiX7L6+TAn9aHCMm3S2j0NXLY+6x6Nu58h5NhPhGswYCFj2hyS1ID9SYjHuIZfiwhniPX0Szpby391wQezke8HOIDFom7G2oaeck1RfDqOakWI/HG0edqbMenmtLmDMaHgw4MOw/wBIiRoGv7K3hkVAHRuMXFDkw8OPeLiLKMOizot5qmV7k57cmOIeTXt4RKBr0EJOyPaKCQtSmH9NLkeK6jwJ7oc5M5XUMpDKRcEG4I74gPcEEEAcqjCRhfRurbnlp6RQVVQUJkylKC98iSWNud8hlE5Zc2Y7LNUYAbqw4Mp6pGfKJl7TfdGEi+LK5PKPka8H4pWrhmrr2q5rsu911OyDWlh5574Kqo2M01xd1GFUD53YG2eXDjEuUVPTNKdS75ixvoMh6HzjpRU6qZpxYmY9a2VhnYRXSdnLix08wHCRcEkZXvrrbLjrnnHN5XktThBNzbv2vaxaTXdJu6PXi47TeFXLHXJ3pZau0ucFOLMPhIya1rlSM7g8PWPp2eVqBNaYACTYMbHMWAHC2cSnmKJc0yLFsz1c+tbyvxtEKqmywkqXPUlsK3P1b5E37OMXUhp6cFxU2mpXtHi25c3V8yRlKTxttXOt+ZJ2nNAwqOqpIa4GWvIa52Pl2RFkzhLmKpm20OQIVhbKxzFv66cOjSpUkrL67ByLA5gG+o5eEd6ibKkBFYEgk2uAbZ6+Fx2xuduT1JSjFxq8t1tjDW/X9gqSUUm7/fvzPNVSGZOR5bAFDha4+GWesemWWk+4BLvkQNAOdvCPkyQqzBdwAWx4e3h4axybDTHG/XZybtbQWvkPKNSSg3NpL2rbbtLlaXJvb5mVlJJ3jC/Oh4pqKd0kxXJ6JsYzN7g3tYcI+9IqS+hnvc3IUqGJw5Wvlr2R3xzDjZHUlgjIptdQbX8z8I9yatyejYAP0eIngCTZRGY6cIqo8Vu8yymm9sNdLXTfqVyk8usVth457fAgyNlzJc0YSMOuLQEciOBifX0TMcUtirAeBtHI0p6MhmcY+qRbFYk5m40Fr68848LKMqczzJgwEEBc724C3IAHPvhDShpQ4FF8Mmv/AF7v3VY75yHJyfFatdtydQzXIPSLhINr8G7YkxFlTJaWUN7xuouT5ch6RKj62j7nC3bXe/4+hxz3uqsIIII9jBQbe3OlVJLD5uZ9dRkftLx78j2wnV24tVL91RNHNCL+TWPleNQBggDEp9OyHC6sh5MCD5GOcbXVUaTFwzEV15MAR6xne+W6602GZKv0bHCVJvhaxIsTmQQDrpbtyoFiNK3H3hM+WZcw3mS7ZnVk0BPMjQ+HOM1i93JqCtbKt9LGp7sJPxUQBd+0yX/l24fODzwEfAwjxp+/lB0lIzDWWQ/gLhvJWJ8IzCCA/wDs1njopycQ4bwZQB/AYcoybdXbXyaoDN7jdV+wHQ+Bz7rxrCOCAQbg5gjQg6QYPsEEEQBFdvHPCUk8n824Hewwr6kRYwi+0HboNqZDexDTO8e6v+4/qwAkRc7nS71sjvY+SMYpob/ZxQYp0yadEXCPtMb+gH70UGgswAJOQGZPZGNbWrzPnTJp+mxI7F0UeCgCNG342l0VIwHvTfmx3H3/AN0EeIjLoIH1UJIAFycgOZOkbLs2lWTJlywR1FC95AzPibmMZj5hHKANunKrKVaxDAgjmCLGMYrKUy5jyzqjMvfY2v46xwwjlH2ACNg3e2l09NKmcStm+0uTeovGPw7+zfaOc2QePzi+iv8A7fWDA9QQQRAQdq7GlVKYZq35EZMp5g8PhCTtL2dzlJMllmLyPVb/AInvuI0S8EAYzXbJnSfyst07SOr+0Mj5xEjcCLwrbzbmSnlvMkqJcxQWsuSvbMi2gJ5jjrFsGcQzbk7wmTNEpz81MNvsudCOwnI994WYIoNxghI/v0fwI+xkDHtOjmuymW1gPwT/AEjtUbODOkwk4k0F7A/HjE2COV+F03KTdviaeXi1tR6+dKkly+5VyLS1mMJfXJ6yq2K/jbvyjmtHJl2lnF87bW98uFxoM49zXtOwSsiTdzrYa8dP6x1n16l2lL+Ut1SRlisSB5ZxwVpVmri+FYVW7tLbMlh8rOm5crznfpte+EcqinRGUY2RVBYIuV8NybnU3sfKI1TMWYo6XEJgzIRScKnQNly4axYWMtJYIDzMlvfPS7ZnPheI8+aCiTAxQYixA+keIJ5ZeXhGdaCprCVZjnbHdZj2qlyyiwk7X1+f1/GfUq1CylQl8V1V7Xw20v3ZZchH2dJRmWZMYdVBkPdvfPrcc8rd3OINLXiXMn9ZVGIEBr63Ia1swfCLGQizEZAtkJOYBQWOYyOZN/D4RnR1Frx4bTa2jyuOFzurTdva+ZZx8t3ld/X8o+VMxG+cADqqscQPFeB5g5+R5x42hIaapGGxQgqbgh1PI8D2GPoocJEtQVl2LM18jcEMpHHLifuiNsZi6BsRxSsSrnYMCBhv+OAizbnLytRe/vWMqrq1bq7XpV5IkkuOL2+/5XxJEmUyCSzYQFGBsWRXgDfyyPZaPMqimsExsGtMDYhxRRde/rHjHSpo+klDpja2d7AWH3ZRyeehlIwUsFPVLXGamwJseOdrxZQjF1K+FJNK8vZO0k9qXzCbeVvdbeux5WqFQ7I6suEmzAkWsezn25R6pZkuccALkICMRIOIXtrr2xNb5yXdApxDRri45X15wS5JRVEtEU3GIXOnGxtme+PWOjPiTk1Jbt8OWuSxjHz7UYc1VLHRXt1JKSwNB2R6ggj6yVHGEJ++e9nRgyJJ65ydx9Ach+kefDv0a6qUWRlVijEEBgASpIyNjraMg2vsqbTzCk0Zm5Dah+0Hj8ecVAtd2t8HprI4LyuX0k+zfUfon046Ds7bkmeLypisfq3sw71OcY5HwiANxZwBcmwHExn2/W8cucFkyiGVWxM40JAIAB46nPTSFJnJyJJA0ub2jzCgEXu5FOXrZVtEDse7CV+LCKMC+QzJyAHE8I03czd000otMHzsy1x9VRovfxP9IAYXQEEEXBBBHMHWMi3g2MaWc0s3w6oeanTxGh/qI1+K3buw0qpWB8iM1YaqfvHMcfIxAZBDDu7vjMpgEYdJK+rfNfsnl2H0ir2rsiZTvgmrbkR7rDmDx+IiFGgatR75UswflQh5P1beJyPgTHadvTSqLmfLP2WxHyW5jI4IlAddue0LEClMCL5dI2v6q/efKEtmuSTmTmSdSTrHyPcqUWYKoLMcgALknuigJUoswVQSzEAAaknQRrm72yBTSFl6t7znm51+4DsAip3R3R+T/OzbGaRkNRLB172PE+A4ksNbViVLeY2iKWPgLxAZ57QNpdJUiWNJQt+s1i3phHgYWI6T55d2dveYlj3k3PxjnFBdbG3SnVMszJZQKGK9YsLkAXtZTlnbzif/AIc1P1pP7T/8Iedg7P6CnlS+KqMX2jm3qTE+JYM3/wAOan60n9p/+ERNqblz5EpprmWVW18LMTmQNCo5xqcca2lE2W8ttHVlPcRaFgxSJ2w9o9BUSpnBW632Tk3oT6REnSSjMre8pKnvBsfUR4ig3EGKveDbyUsrE2bG4ROLH7gOJ+8gRw3N2l01JLubsnzbd66ea4T4wq797FnCa08kzJZsL/mx9Ujgvb25565BUU2809J5n4rs3vA+6y8FtwA4cvO79sffORPABYSn+q5tn2No3x7IyyCKDcAYod5955ciW6hg00ghVBvhJFrtyA17Yy9XIFgSByByjyBCgAEFuWZ5QQ17j7uGbME+YLS0N1v9Nxp4Kc78wORign/3CPP1gh3gjICCCCAOUqnVSxAsWNyecefkKdJ0luva1/xxtleO8Eeb0oNJNLDv49fU1xS6hHnoxa1hbXTjHqCN0jIp005ZU9zNUmxbgMiTrn2fGGenqVmLiQ3H48o41+y0mjrCzcGGo/mOyFVZryXYAlSLg24/jhH5rzdT9KlwzXFpybyt77n1OGPi1adSXyLPbW1C7dFLzF7Ej6R5Ds/HfLo93UC/OdY8rkAd1vjFbu3LBnZ/RUkd9wPgTDTHr+naUfG8XitdcTbpJ7JIx4ib0K0tPHfmVsnZwHSS7noiFsL+6Te4BPcD4xNk0yqgQDIC2ecdYI+1peHhp+6v6u69DilqSluEEEEe55hBBBABEetoJc5Ck1Q6ngfiDqD2iJEEAI+0/ZvmTTzLfoTP+Q+8Hvign7mVaH8kWHNWU/ff0jV4ItgyEbsVX5iZ5RYUW4VS56wWUObMCfJb+to06CFgothboSaYhvykz67DT7I+j6nti9ggiAIIIIA4VlCk1CkxQ6ngfj2HtEKG0vZuCSaeZb9F8x+0M7d4MO0EAZZP3Hq1OUsN2q6/7iD6RzTcyrP/AKSO9kH+6NXgi2DPqD2cTSbzpioOS3Y+ZsB6w37I3ek0w+aXrHVzmx8eHcLCLKCIAhf30p502QJchC+NhisQLKufEjVreRhgggDJv7n1f5hv2k/5RO2HufUfKJRmyissMGYkqfd6wFgScyAPGNLgi2AgggiAIIIIAz7evdSc9S7yZZdXAY2KizaMMyOV/GKf+59X+Yb9pP8AlGswRbAm7jbNqaeZMWbKKy3AN7qbMpyyBOoJ8hDiRePsEQCttfcCTNJaUehbkBdD+rw8CB2QsVe4dUnuqswc1YfBrffGoQQBkR3Yqh/6Jnlf4R3p9zKtz+SwjmzKB5Xv6Rq0EWwJ2x/Z2iENUN0h+otwvidW9PGG9EAAAAAGQAyAA0j1BEAQQQQAQQQQAQQQQAQQQQAQobc/zEz9X+FYb4StpTMU2Yf0j6ZfdH53/UEl5EI/5fRP+T6P6evbb7E7dn8s32D/ABLDPCxuz+WP2D/EsM8e/wCh/wDV+LMeO/5fgggggj7ZwhBBBABBBBAETa1f0El5uHFgF7XtfxjnsPavymQs3DgxFha97YWK62HKI+9v+Tn/AGfvERtxP8jK75n+o0Adq3eTo6uXTdHfGFOPFa18XC2fu84uoSdtf+Xpvsp8Zketqbaq/l708hxYhQoZVst0Vi17XyzOd+46QA6RUzdvYatKboycQvjvkOqx0t+jz4xQytqVdLVypVTME1JpABAGRY4QRYAghiLjMW9J1TteaNqSpAf5pkuUsuZwTDrbFqo48IAZoIVNj7ZnLXzaaofGDfoyVUadZfdUXuhN+1Y9T9sTpu0RIkvhlywDNsqm9s2zIJGqplbjADTBCONtVFZNmdDPSmkobAm135HPPt4AXGsTt2dvTTPelqGWYyi6zFtZhkbZZHIg6cDeAGqCEHZ+1q+oedLlTF6rHrsqjAAWAGSnW3InLhEjbe2qmS1PTGcstmRWmTyBa5LA26tgBbWw1GkAO0UtFvJ0lXMpujIwBjjxa2K8Lfpc+EcdgUtUJmJ6lJ8krkQASW4ZgZDxPdETZ21aibV1kkTMlWYJV1WyNcBTcLc2vxvAF3TbclTJ7yFJ6RASwsbZEDXj7wiwjNdmUlWa6esucqzwrY3KizC6XsMBGpXgNIvN4drVFJNp3aZiksFExcK2xL7+eHFmDcC+oPdFA3QQtb47dmSlkpTtabNbqkBT1chxBGZZR5xcTqroKcvNYuZaXZrAFiBnkLAXPxiAmwQk0DbQrFM5JyyUJOBbZGxt9Um18rm+hyiXsTbk+cs+nchKqWDhewsbHCSRYjIkaCxuMoA6bQ3xYT2k08hp7JfEQSLEa2AB0OVzxyi92ZVtNlI7yzKLC5RtR+NcwDGf7ApKtqipEmcqTAx6RioIY42uRdDbO50GsaVAFLQbydLVzabo7dGGOLFe+EqNLZe9z4RdQk7A/wDLVX2Zn8cqHaACCE+r2xU1VS8ikYSkl3DzCMyQbHUHjcADWxN48yNr1NJUy5NUwmy5pAVwACCSByGhIuDzBB4QA5QQm7Z21VCv6CnYdZQFVlWwJW5a9r5WJ1PcdI8DadXSVUmXUTFnJNIGQAtchbiygggkcxbt0AdYp9v7w/JTKGDH0jEe9a1sPYb+9FdvBt+cahaWksJhALObHDcX4ggWXMmx1Fs4oN46SplvTipmrNBfq2ABBumL6I7OfhFBpEELG823pqzpdLS26V8yxt1Qb2tfLQEkkGw4Z5QK6prqHDNmTVnyyQGW2hPba47DpfURAO0EKG9u8c2WKV6Z7LNDNbCpxj5sqMwSPeIytrEXatXtGlVZ8yajKWAaWALLfMD3QbcLg379YAeYIV/7/wAn6rQQA0QQQQAQQQQAQQQQBFqq3CCFVnbgFBIv2nQQtLsOcfoeZX+cN8EfM8X+nR8XJPVk6WyVfezq0fEvRVQSz1FnZ9HOkTAxlkixBsQTY8rHsEX0qtDcHB7UcetrRIgj08L4L/ax4NOTcej+1UZ1dfzXclnt+MIIII7znCCCCACCCCAIm1qHppEyXexdSAeRtkfO0JOxd6GoENPUSmGEsVtYHM3OuRF7nEDxjQY+MoOovACNsVZlbXCqKFJSDq342BCgHibsWJGQ0iRKU/205sbYdf8A5LDlBACbvep+W0OR99P9VI9Vin+2ZJsbYDn/APObDhBACjvzRsjSKuWOtLYBu0Xut+y9x+tHXcTZ5EuZPme/PYnP6oJ8rsWPdaGmCAMxShk0c2ZLrZDOl/m5gJ04fSANxbtBi+3VammTy1PSuiqptNJa1zkRbERoeZ46Q3kR9gBO3BUibWXBHXX+KbEne3akhXSXU07uliekAthJ4KbjlnYjhrwaICIAzzdaWDXBqMTBIsekxae6crjXrYbXz14RZbtqf7SrMj9L+NYcAI+wAgzdoii2lPmTlbBMU4SAM74DcXIvmpEMO0ZAr6IlVZSwxIHFiHW9vA5i/IxeEQsb4bdnyGRJWAB1IxG5YMTa44C3jrplnQUm5kh6ioR5ma00tUXvzCDvALHwWHbbVB08ibKBsWUgHt1XwuBEXdfYvyanCEgsxxORpc20vwAAHrxi3iARNi72ijlfJ6mVMV5eK1gMwSTxI4nUXBETN0KKZMqJ1ZNUp0gIRTxBIN8+ACqAeOcNxEfYATtz1Ira7I++3+o8OMEEAZyNrfJdo1Mwozg41sO1kN/3YvaHftZkxJYkzBjYLc2sLm14aYIARBPbZtXOaYjNInEkMo0uxYa5XGJhYkcDHyfUttOqkGUjLJkm5dh2qW0yucIAF78YfCI+AQAoOp/tlTY2wa//ADMfN9VJqqGwPv8A/wCkqHGCAEjbhajrxVFC0pwAxHDqhSOQPVUi+uYiv3j278rmU7S5biWrWDMPeYlL2tcZADjxjR4AIoE3eenmU9XLrEQugFnA4ZFTfkCrZHS4z1iJtveX5egp6WW7FipYsBkAbjQmwva5PLjeH2PgEQCNvZQ9F/Z0sXbo+re31TJF/SLbf9b0htn10++GSCAMY6I8j5GPsbNBFsH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2208"/>
            <a:ext cx="3312367" cy="104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SRC">
            <a:hlinkClick r:id="rId3" tooltip="&quot;ESRC - Home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35348" cy="9602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data:image/jpeg;base64,/9j/4AAQSkZJRgABAQAAAQABAAD/2wCEAAkGBxQPDRAQDxIQEA8QDxAQEA8PDxAOEBAPFBEXFhQUFRQYHCggGBomHBQVITEhJikrLi4uFx8zODMsNygtLiwBCgoKDg0OGxAQGiwkHCUsLCwsLCwsLDQsLCwtLDQsLCwsLCwsLCwsKywsLCwsLCwsLCwsLCwsLCwrLCwsLCwsLP/AABEIANYA7AMBIgACEQEDEQH/xAAcAAABBQEBAQAAAAAAAAAAAAAAAQIDBAUGBwj/xABJEAABAwICBQUMBgkDBQEAAAABAAIDBBEFEgYhMUFREzJhcYEHFCI0cnORk6GywdIVI0JSsfAkM2KCg5LC0eFDU6IlRFVjlBf/xAAYAQEBAQEBAAAAAAAAAAAAAAAAAQMCBP/EACMRAQEAAgEFAQACAwAAAAAAAAABAhExAxIhQWEyE1EiccH/2gAMAwEAAhEDEQA/APY8TrjCAGtMkjzZrb2HWTuH4qg6prBrywDoyONv+amrZi2raN3Js99ytvfZazHxGdvll9+VfCH1b/nR37V8IfVv+daXLdCOW/N1dfHO/rM79q+EPq3/ADo79q+EPq3/ADrT5X83KTlfzdNfDf1m9/VfCH1b/nSd/VfCH+R/zrT5b83Sct+bq6+J3fWZ3/V8IfVv+dH0hV8IP5H/ADrS5b83Ry35unb8O76zPpCr4Qerf86T6Qq+EHq3/OtTlfzdJyqdvw7vrM+kavhD6t/zI+kavhB6t/zrS5X83SGb83V7fid31m/SVXwg9W/5kn0nV8IPVv8AmWiZ+j2pDP0e1Oz4d/1n/SdXwg9W/wCZJ9KVfCH1b/mV81HWk7461f4/id/1R+lKvhB6t/zJPpWr+7D6t/zK73x1pDU9av8AH8P5KqjE6z7sFvIeP61sYTiPLNIe3JI3nNvcEcQeH4Kix+bq3pcLkvVEAAfVO6+c3auc8Jp1hnbW4hCF524QhCAXntf3RJqCqmjxPDqmOlbNI2Gvp28tC6DlCI3yD7Pg2J8Inb4I2L0JebVlNjeIVVRGyqpcOoo6iaNj4WtnqXxNeQwuGY5SWgHnMPQg7LANJ6TEG5qOoinsA4sa60jQdmaM2c3tC115fTdxqgYC3vmr7+JEwqmztjnY7e5jALBpPG5/aC9FwmkdBTQwvkfO+KKON00l88rmtAL3XJNza51nagzcV8aHmme+9XHbuoKnivjQ80z33q47d1BeifmMMuaahKi3+TwVckSOIG06+A1lRTVAAJvlaBrcTbV0ncFzNbpIXP5KkYZHnUHZS6/ktGs9aslqWuodLbg0cXG/+FSnxmFnOnY08A4D8FixaK1dT4VVLyYP2SeUd/I0ho9K0oNAqdo8N8zz0FjB6A2/tUuWEdTHKnDSKnP/AHLe16tw1zZBdkkcna0qs/QSkI2SjpEpP4grNqu5yweFT1Ekbt2doP8AyZlP4p34HZk3zMPtDL0jYng32G646ZuIYeLzN75pxtez6zKOJ1XHaLdK0sLxlk7c8LrHewldyb4cXxy3SkTKecSbNThtb/ZSEKoYUhTyE0hVDCmlSEJpCojKaU8hNKoWD7XUn4N42fNP95iKcan+SPxRgvjR80/3mLLqcV3hzHQoQheR6ghCEGZpE6qFK84eKd1UCzI2qz8iRmGa+Ugg2uR1LyXQcY5HNihpoMPDpMSnfUd9Cpa0zlxzcjZwvFwJv1r0vSeir5amhdQVEUEEc162ORoJmhzMNmnI7XYPFrt5w18OYxXCsedUVD6fFaKKmEsro43wwl0MBcSxryYDrDbXJJ2bUEujWjmIyY39KYqaSN0dJ3rFFRmQtcC4nws1zYZnHbtI4L0Ree6EYPiBrjV1+Kx1sccRibBRvtCXkk5pGMa1lwCddiTca7AL0JBhYr403zTPferrt3UFTxXxpvmme+5XXbuoLefmMLzTbKpW1TWMc9xDY2C5cfx/sFPUOsMo2u2+SvP8aqn4nXtw+lNomOPKyDWLtP1jzxDeaBvd6V3jN+azyy0mY+fGKgxw3ipIyM8hGocL/efvy7BvXf4Pg0VJHkhbrPOkdrkeeLnfDYpcKw6OlgZDC3KxgsOJO9zjvJOslW1jn1O7xOG/T6fb5vIQhCzaBCEIBclpHogJHGoorQVQ1lo8GKbiHDcTx9PEdahXHK43cS4y8vOMIxcyFzXgxVMJyyxO1Oa4fDpXV0s4kZm3jnD4rN050fdIBW0o/S4BctH/AHEI50Z4m17ejhajo7irZGslYbseNY6N4PSvXMu+b9vLce26royEhClc3hs2jqTLJtNIyE0hSkJpCuxEQmEKYhMIV2HU41P8kfimYL40fNP95ilpxqf5I/FRYL40fNv95izz4rvHmOhQhC8r0hCEIBfOmMYiYIcbwnk5m4niOMXjAafraaSUOb4fA2PWJOtfRa8fwPupQ0VXidPis0r5IsQqGU7mxco1sDXloYCACLFp29CCbRnBYsN0u70oAWwHCA+pYXvcOUEgAdr+1+rP77uK9aXI6Ld0ShxOpNPSOkdKI3SHPE6MZGkA6z5QXXIMXFB+lN8233nK6RzeoKnifjLPNj3irsmpt/2Vt6jG81y+meMd6UU87f1hHJw+W45Wf3UfcowXkKHvh4JlqrOBPOELbhn82t/7w4Lm+6o4ySUNI065Jr/vamN9rl6vSwCONkbBZkbGsaODWiwHoC76t1hJ/bPpTu6lv9f9SoQheZ6ghCEAhCEAhCEAvN6qj7yxSWFuqGpHfUI3NcTaZg6nWNtwcF6QuT7oFP4NJUDbDVNYT/65gWEfzcn6Fp0stZM+rN4tOifmiHFurs3KWyp4M7U4cRf0K8QtfbIwhNLVLZJZXaaQlqYWqxlSFquzSOFup/kj8VBgvjR82/3mK3GNT/J+KqYL4yfNv95i5y4rrHmOgQhC8z0BCEIBeQ6U90urYK6XD6CF1HQVBp56yqOYOlEjYyGxtc0857d51EE2vYevLw7G9FqmoditFhFZRVFJV1bpqqjlkDaqlqWzhzxa2pueMC52hvaQ9Fo9KP8ArLMOfCxnKYe2tjna8XcS4NLMltWx52nm7F1i890J0QrGYi7E8WlgfUCmFLBBTglkMWo84gWPO1C/OOvcvQkGPiXjTPNj3nK7PzOwfiqeI+Ms8ge8VenHgdi19Rl7rzHSlmfSHCwdgkYfRK139K9XXmOmEeTFcMqPstnY0ngOUF/ZdenLrr+nHQn6/wBhCELB6AhCEAhCEAhCEAsDTpt8Nl6JKYjrFTGR+C31g6ZjNSNj3y1NM0fuzNkPsjK6w/Uc5fmo8HFnfulaZCp4azwiehXyFtb5ZSeDLJLJ9kllNmjLIsnpLK7TRrRqf5PxVLBx+knzb/eYr4Gp/kqjg/jB82/3mqXirOY3UIQsG4QhCAXjHdAbgIqpNdQMU5Zxd9El5qO+C85r3+rD817jnbV6LpNj1RSVNDFT0UtXHVTcnPNGXAUrczBmcA06rOcdZA8A9nFv0gnoa6rNJo1K9zqqfNWRvcH1N5XfW5uQJs65cBcgZtSCbuWvxjlz37yxwzK7knYgGCt/YuAc9+OfsXqC4TRPSfE66vyz4b9H0LYSXunMj5nTXOUMcQ0EHVqyG2U69YC7tBkYh40zzY94rSLbttxFlmV/jbPNj3nLV3DqWl4jic1w2mtCZaR1h9ZCeUbbb4O0DsuutwHEBVUkM4seUjaTbc8anjscCFTxiGxzbnaj1rC0Tq+86t9E82gqHOlpHHY1/wDqQ/EdR4rTOd2G2eH+OWncIQheduEIQgEIQgEIQgFz2PyZ6mGPaIgZneW4Fkfs5T2Lcq6hsUbpHmzWi549AHEnZbpXK4cXTTOe7nPfmO8AnUG9TQAOzpWnTnnbPO+m7RMs2/H4KdKBYADYBZIqhEiUpFQFIlKaqhfsv8lUMH8Y/hv95qvjmv8AJVHCP1/8N/vNU9UnMbiEIWLYIQhALyXDqjF8Yq8QfTYhHQ01JWy0kUQgimceTOskkX2ZTcnaTa1l6biuLwUbBJVTRU8bnZGvme2NpfYnKCd9gT2Lx6swekdV1VRT6TtpBVVElQ+KmmbCwF7iQDkmAcQDbMRc7UHf6KYFiVPUl9fiQrYOTc0QinZDaQkWdmHAA6uldeuB7n+jj4pu+241UYrTujfGGOmdNDnLmnMDyrhmFiNl9a75Bj13jjPND3nLV3DqWVXeOM80PectQ7B1Lu8RxOajniD2lp2FcZj+F52mN12kEOje3U5jxra9p3ELtlXraQStsdu48F1hl2uc8dsbRXSMzfo1TZlYwdTahg/1GdPFu7qXTLgcZwe5AeC1zTmZIwlrmuGxzHDWCrWF6UywAMrWmVg1Cqibd9v/AGxDf0t2/d3q59P3iY5+snaIVWgxCKobmhkZI3fkcCWng4bQegq0sWoQhCATXvDQSSAALkk2AA3kqjX4zFDcOdmePsMs53bub22XN1ldLVm3MivzBs63H7R9n4rvHC1xlnIfi+IGqkDI78k03G7OfvngOA7eFtnCaPkmA7yNXVxUOF4WGAOcOmx2npPQtQlaWzWo4m+aRF0Jq5UqRF0iqBIhISqhRzX+SqWEfr/4b/faro5r/JVPCfGP4TvfapeKs5jbQhCxbBCEIKGMYLBWxtjq4Y542vD2slbmaHgEZrcbOPpWO7ueYYQR3hS6xbVGAfSNit6XaODEoGQmoqaXJKJOUpZOSkdZrm5Sbc3wr9gXJnuSt/8AK4v/APUPlQZuimGQ4bpfUUdAbU0uHCaeAPLmwzB4yjXc3AII16hKepetLl9C9A6XCOUdTiR80otJUTvD5XNvfLqAAF9eoa7C97BdQgx67xxnmh7zlqHd1LLrz+mR+bHvOWmTs6lpeI4nNF0iS6LqBk0IeLOAIWJW4FfWw36DqcO1bt0LqWxzZK4SqwWz8xbleNjxeN46nt2KWGeqjFmTz2/acyf2yAn2rtSoXUzDtY30Lvvl5jnts4rmBiVWf9V/qoR/SmPbPLqkkeQdxeQD+62wPoXUCkZ9xvoUrWAbAB1ABO7H1DV91ztHgWy41dPgt9C26ajbHuueNtQ6grBKS6lytJJCkpLoSXU06CS6EKoEiQlJdELdIkSEqh45r/JVPCPGP4TvfarIPgSeT8VWwnxj+E732rm8VZzG4hCFi2CEIQC88k7pMstXVQUGGVNayklMEkzJGxN5RpIcAC07wd/TYXXoa8hw+mxvDKvEW0OHRT0tTiE9TE6eqgzWe62YfWtIDgGmxFxsKDtNGtJauqqDFU4XPRR8m53LyzMkaXAgBlg0azc+hdUuM0SxTF5qotxOggpafknESxTxyuMt25W2bK7VYu3bl2aDFxXVVRHi23od/laROodSz8fbYwv4Oc30i491XY3XjaVr6jP3Troum3RdA66RJdJdEOSXSXSXV0HXSJLpLppNlSXQkuqmy3QkukJQ2W6S6aSkLlUOum3TS5NLldB5KS6jL00vTQmv9W/sH4qHBx9cTwj/ABd/hSPNoesk/D4FOwRvhSHyG+wk/iFzl+a6x5jVQhCwbBCEIBeBaVV9bV02M4l9IT07cOrjRwUVLI+FuQTxx53lrgTcPOsjWWnYNS99XiXdFpNHziM3fNRVQVTz+lMobuY6TV+sBY5odquQLa9Z1oOow/GZRpUylbNJJBJhEcksJkL2Q1AI8LL9klob6y+9eirzXuR0uENdM/CpZZ6ktyzSVRPfIizA2sWtGS4brA3C51BelIKONRZoHHeyzx+6dfsuocMlzRWWm4XBB1g6j1LAoDyUroz9l1usbj2iy0w8zTPPxdtO6LpHbfakuu3Oy3RdJdISmk2W6Lpt0l1dJs+6S6YXJpero2kJTS5RF6aZFdJtNmSF6rmRNL00bWC9NL1AXppero2mL1GXqMuTS5XSbSF6TMoS9TUIzSdDbOPX9kenX+6pfBFur1AN4AD+/wAVawZloc333Od2XsPYAqFVdxyja4ho6zv9FytuNga0NGxoAHUBYLHO+NNcJ52chCFk1CEIQC8J0X00oMIr8ZjrY3OqH4pVETxwiXNFyhHJ3JBFnBx6c29eo6e6WtwmkExjdPLLK2GngYbGSVwJtexIFgdgO4b1y8WK6SyNziiwyIHWI5HvLwN17TWv+dSDjoe6Hh7NJTiMTZYaY0BhkEcDWvmqDJclzQeGXXf7AXueE4gyqpoaiK/JzxMmZmFnZHtDhcbjYrktB9N5qurmw/EaXvPEII+VLGuzRSRXAzMNz95uwkHbfUV3CAWLjkOVzZh0Mf8A0n4ehbSjniD2Oa4Xa4WK6xurtMpuM2CXOzVtGzp6E4SXWbEXQymN20HUdzm7irkxt4bdh5w4dK9GnnTZkhcoBIgvV0m0pemGRRFyaXK6TaUyJpeoS5ML1dG0xeml6hL00uV0m0xem51EXJCVdG0pekzqEuSZkEpcmlyjLlHJKALk2A2lNJs+aYNFz6BtJ3ALUpGcnHZ3PPhP8o7uwavSsnC4zI4TO5o/UtO8/wC4R+C1GgvcGN2n2DeSuM3WPlbwyLM8yHY24b0uO09g1dpWqmQxBjQ0bALJ68mV3XqxmoEIQooQhCDhO63glRU0tLPQsEtRQVkVU2E7ZGsvcDiQcptcXF7a7BZLe7LG3Iyow3Eop3ajCIWu8IaiGlxaXfyheopkkzW85zW32ZnBt/Sg8x0KZVYnjz8YqaV9FTRUfetKya7ZZLvvmIIF9Tnm9reE0C9rr1FIClQCEIQUMVoeVZduqRutp48WnoKyaOqtqdcEGzgdoPArpVmYrhvKfWR2EoGsbBIBuPTwK16eevFZ54b8xm1DDH4TNcZ1lo2t6R0JrJgRcG4RTVO1puCDYg6iDwIUFXRm+eE2O9n2XdX9l6I89WS9ML1msr7HK8FjhqIOof4VkS3Xek2mLk0lR50hcgkLk3MmZkmZA/MkumZkhcqh5KaSmF6o1OIgHK273nUGM1klNG12WYNBJNgN5UFLTmoIe8EQXu1uwykbzwb0paTDHPcH1FiRzYBzG+Wd5/Z9PBa+axAF3OOoADWegBS2QktPJt0k2AAG3cAB8Fs4dScm27ue7ndA3NCjw7D8nhv1yH0MHAdPStBePqZ7erDDQQhCzaBCEIBCEIBfNOlsFPURY7U1tQ44tBiBgpKeWbIW0oqWAcnGeeMrpNQuAG3sL3P0svHdLdIsJqq+dkmE1WITUzzDLU00BsZG6i0ua8F1rEXPA21WJCxo3iUNRpeHULo5WDBmR1ckRzMMjXN15hqcQORbfXstuXrS877muMUnLPpaHCqvDw5hlfLPBybX5SAGmQuLnHwzYE6ta9EQCEIQCEIQUcQw1s2vmyDY8D2EbwseQPhOWUWB1Bw1sd1H4FdMmvYHAhwBB2gi4PYu8epY4ywlcvUU7ZRZwDuG5w6nblkT4Y9hvC/9x/gn080+xdZUYONsRy/suuW9h2j2rPmifH+sYbfeAzN9I2doXpw6sYZdOuakrJY/1sZHTYgHt2FDcXbvzDsut9r2nmm3kn+yjkpGO2tjPWxt/SNa174y7ax/pRn3vY7+yDijPvD0O/stJ2ExH/TZ2GQf1JBhEI/0mdpkP9Sd2J25Mp+LsG8nqH901ldJKbQxPf02JA67bPSt2OjjbzWRDqjaT/yupXvFvCJI4E6uwJ3w7aw48Llk/XSBg/24rPd2kah6StajoWQjwGht9rr5pHdbvgLBWoYXv/VsNvvHwW+k7exaNNgw2yuzfstuG9p2lZZdWRpj07WdTxulOWIahqLjqaO34LbocPbFr5zztedvUOAVpjA0ANAAGwAWATl5supcnoxwkCEIXDsIQhAIQhAIQhBh6XYpU0sDH0NGa6V0oY6ISiLLHlcS+5B3gC37S8z0TrsXw41uXBnyNq62asDTUxsMRk2szWOYCw16t/FdF3bK801Lhswznk8XpnuZGSHSNayRxYON7Wsqn/7Kz/xmJeqCDodFNIsQqqkx1uFuooeTc4TGobKC8EWZYAbQSb9C7BcTof3Qm4nVGnFHV05ETpOUqGBrDlLRlHT4XsXbIBCEIBCEIBCEIBCEIK89DG/W5jSeNrH0jWqrsFjOwvb1Pv8AjdCFZlZ7S4yozgjf9x//ABPwQMEbvfJ2ZR8EqFe/JOyJGYNGNud3W8/Cysw0cbOaxoPGwv6dqVClyt9rMZE6EIUUIQhAIQhAIQhAIQhAIQhBh6U6OMxAUoe98felbDWNyAHM+LNZpvuOZbiEIBCEI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" y="6069766"/>
            <a:ext cx="869267" cy="78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" descr="data:image/jpeg;base64,/9j/4AAQSkZJRgABAQAAAQABAAD/2wCEAAkGBxMTEhUUExQWFhUVGRwbGBgYGBgdHxYhIBodHB4aHSAaHikgHBslGx8ZITIhJikrLi8uGCAzODMsNygtLisBCgoKDg0OGxAQGywlICQ0NjQsLzQ0LywsLSwsMi0sLCwsLywsLCwsLCwsLCwsLCwsLCwsLCwsLCwsLCwsLCwsLP/AABEIAJYBUQMBEQACEQEDEQH/xAAcAAEAAgMBAQEAAAAAAAAAAAAABQYDBAcCAQj/xABNEAACAQMBBAYECwQHBQkBAAABAgMABBESBQYhMQcTIkFRYRQycZEjMzVCcnN0gbGyszSCg6EVJFJiksHCRJOiw9EWNkNFU1RjtPEX/8QAGgEBAAMBAQEAAAAAAAAAAAAAAAEDBAIFBv/EADYRAAICAQICBwYGAgIDAAAAAAABAgMRBBIhMRMyM0FRcYEUIkJhwfAFNJGhsdEjQ1LhFWLx/9oADAMBAAIRAxEAPwDuNAKAUAoBQCgFAKAUAoBQCgFAKAUAoBQCgFAKAUAoBQCgFAKAUAoBQCgFAKAUAoBQCgFAKAUAoBQCgFAKAUAoBQEdfbetYW0y3EMbD5rSKDx8ic13GuUuKTOJWQi8No1V3usD/tcH3yKPxNT0Nngznpq/+SJa2uEkUPGyurcmUgg+wjga4aaeGWJprKMtQSKAUAoCIS8f094tXwYt0cLgesZHUnOM8gBz7qs2ro8/P+ipSfSOPdj6sl6rLRQCgFAKAUAoBQCgFAKAUAoBQCgFAKAUAoBQCgFAKAUAoBQCgFAKAUAoBQCgOPb0dKU5d47VBEqkrrbDOcHGQPVX/i9or0KtJHGZcTy7tbLLjAsHQ/tCWeK4eaR5G6wcXYnHZ5DPIeQqrVxUWkkaNFOU4tyZR+ln5Sk+jH+QVp0vZmLXdqU6tJjP0J0a/Jlt9Fv1GryNR2jPe03ZROWy78X1tdThJi6CaQBJO2uNZwBntAeQIrcqITgso86WqshY0nwydX3I3l9PtzKY+rZXKMM5BICnIOBwwRw/GsF1XRywejRd0sd2Cw1UXigIGP5Uf7JH+tJVr7Jef0RSu2fkv5ZPVUXCgFAKAUAoBQCgFAKAUAoBQCgFAKAUAoBQCgFAKAUAoBQCgFAKAUAoBQCgFAfl7afx0v1j/mNe3Hqo+ds67N3ZG8l1aoyW8pjVzlsKpJOMcyCR91czqhN5kjuu+cFiLNC+vZJnLyuzuebMST/OuoxUVhFcpuTzJmCujksexd+L62RY4pR1aeqjIhAyc88auZPfVM9PCby0aa9VZBYT4GWTb1ncEm6s9DsSTLasUOSck9W5KEnvJNR0c49WX6nTurn14+qOn9FdtClrJ1ExmRpiclCjKdCDQwPeMDiOBzWHUuTktyxwPQ0kYqD2vKyXOs5qFAQMfyo/2SP9aSrX2S8/oilds/JfyyeqouFAct332vtayJkM8XUySssSqillXiVDaox80eJrdTCmzhjiefqJ318crGTZv5dpps65mubhCGjjaIxdlky4zkqikcCBzPfXK6J2JRXmdSdqqlKT8j7uVv8AWsVpDHdXDGft6ywkcjMjFdTYPzcd/AYpdp5ubcVwFGpgq0pPiXu72tBHD17yoIsAh85BB5Yx62e7HOsqhJvalxNjnFR3N8CL2PvtY3MnVRTAueSsrLq9moAE+XOu50TgstFcNRXN4TJ24YhGI5gEj3VWuZa+RSeiveG4vI5muH1lGUL2VXGQc+qBWnU1xg1tMuktlYnuMG429U81xei5lHVQaiMqihAHYEkgDgFHf4UuqjGMdq4sjT3SlKW58ESknSRs0Np9Iz5iOUj8tcezW+BZ7XV4nvfO9hl2eXW76iNyumaMM2e16vY7WDgg+Hf4Upi1Zjbn5C6UXXndheJ7sd5LW3htIpblnaWNOrkZJPhc4AYnBxk49Y5GePjUOqUnJpciVdCKim+ZJ7c3htrTR6RJo6wkINLMWxjPBQT3j31xCuU+qd2WwrxufMwbd3stLQhZ5QrEZCgMzY8SFBwPbUwpnPqoid0IdZm1sjbtvcxmSCVXQeseIK9/aBwRw8RUTrlB4aOoWRmsxZFQ7+7PeVYkn1O7BVCpIQSTgDOnHPvziu3p7EstFa1Nbe1M+7T38sIJTFJOA6nDaVdgp7wSqkZHeO6kdPZJZSEtTXF4bIvfy4ic2benvahiWTQsh64HRg9nkRkY1cO2eFd0Jrd7uSvUST2+9j6mvv8Ab8ta3EUELqMEdeSjEoDpIxngcqWPAH7q6oo3xcn6EajU9HJRXqWS73vs44Y53lxFNnQ2iQ6sc+AXI+8VSqZuTilxRdK+EYqTfBmxtveO2tFRriTQr50nS7ZwM/NBxwqIVynwijqy2EEnJkoDVZYVzam/VhbyGKSca1OGCq7aT4EqCM+XMVdGiySykUS1NcXhsy7f3lihsnukkVgynqmGWDOQdI4f3hg55Y44qIVOU9rJsujGvemUropu+vnaSa8mkucOepYuV0ZUa+I05yeAGMeFadVHasKKx4mXRz3ttybfgdUrCegKAUAoBQCgFAfl7afx0v1j/mNe3Hqo+ds67NaujgUB6RCTgDJwT9wBJP3AE/dUEpN8jzUkCgO09Cf7FL9e36cdebrOuvI9fQdm/P8Ao6DWQ3CgIGP5Uf7JH+tJVr7Jef0RSu2fkv5ZPVUXCgOb9N/7LB9b/oatmj6zMOv6i8yW3x+RX+pi/FKrq7b1LbuwfkVmO3Q7s6iq6uJzgZz6URnPjjh7Kvy/afvwM+F7J9+JAbWuG9B2ShGtC0pKE4DkTaQpJ5dkkZ7tVWxS3zZTNvo60Tu9lntG7MLJs3qJIGyrrNET3ED5vIgEVVU64ZzLOS+6NtmGoYaOqXXxbfRP4VhXM3vkc26DPirn6SflNbNbzRh0HVkQu6n/AJ19RN/zKss/1+a+hVT/ALfX6kluVbo2wr0sqk4nPEDmIgQfaDxFcXN9PH0O6EvZpepDQsf+z7+V0MeXqn8Satf5j0Kl+V9SY3u2V1mxLKZfWt44zkc9LKqn/i0H7qqqni6S8S6+GaIy8DzFef0ptSy70ghSWQdwbAdh/jMan2Gp29FVL5shS6a2PyWTV2LtC4G1b6SO09KlDuuDIqGNQ5UY1A54BV4dw86mcY9FFN4RzXOXTTajlktursq7jvLueS1NvDPC5KB0ZQ3Aj1T9M8vnGuLZwcIxTy0W1QmrJSawme+hKBTbTEqpImGCQMjsLyNRrH7yGhS2PzIkpc7HmnaW2S4tZn4yHBJBJxk8dJweIYYJ5Hvqz3b0knhoq9/TybaymZ+lG8SY7Mlj9STUy8MYBMRAx3eyo0ycd6f3zOtVJScGvvkbPSzEvplgdIyznVwHa7cQ4+PCudK/cl9+J1q0t8PM+9N0arb2yqAoDvgAYA7PgKaPrMa7qrzPHTZ+z2ntb8q1Oj6zI1vVidIvZSsDsvrLGxHtCkj+dY1zNz4ROcdEez4pbK6MqqxdyjlhklerB5nzZjWvVSamsGLRxTrk33kbuI5bY+0VYZVEdlzx0sYjnGeR4A/fXd/C6Jxp+NE0WjochX0HXpGrrHGrAzjs8M88VTq3/kLtEl0WS+VlNgoBQCgFAKAUBxLpP3OFo3pER+ClfBUnijkFuHipw3sr0tNdvW180eTrNOoe+uTKFWswCgOh7nbmPcbPlkiZBLO3VguWASNXBfGFPaYrj2d/E1juvUbEnyX8no0adyqbXN/weJeiS9HKS3P70g/0VPtkPBnPsE/FENd7gbQjYL6OW1EAMhVl495IPZHmwAqxamtrmVS0lqeMHYtxt2/QLbqi+t2Yu5HIMQBhe/AAHE8+J4ch591vSSyepp6eihgsNUl4oCBj+VH+yR/rSVa+yXn9EUrtn5L+WT1VFwoCs79brHaEUcYlEWh9WSmrPZIxjUPGrqbejecFF9PSxxk3NtbCM9ibTXpJRE16c+qV44yOePHvrmFm2e46nXur2Eam5xGy/wCj+uGePwmjhxm6z1dX3c/Ou+m/y9Jg46D/AA9Hn7yYZdwI5NnxWckmWhLFJVXGCzMfVJORg4Izxx3VK1DVjmu85emTqUG+XeYtn7qbQV4+s2m7Rxsp0hOLhSDpY6skHkck1Mra3nEBGmxYzPgi71mNRzuXo4lilkexvHt0k5pg8OfAFWGQMnHDI8a1+0ppKccmL2RxbcJYySuwtxI7a0uIFkLSXMbI8pXllWUYXPIaicZyc8+WOJ6hympY5FlemUIOKfMybB3PNvYT2ZmDGYSDXoxp1oE9XUc4586id26xTxyJro2VuGeZHx9HrDZzWXpAy0vWdZ1Z4cBw06/Lnmu/aP8AJvwcLS/4ujyWS12GosVs3bUoh6pmxjPZ05AycePOqXP3968S9VrZsfhgh9xNyRs8ysZRK0gUA6NOkDJI9Y8zj3CrL7+kxwwVafTqrPHOTHt7cdnuTd2lw1tM3r4XKtwxnmMZwMjiDgHGeNIX4jsksoT0+Z74PDN/YGwbqITek3jXBlUKAVwqYzxAz3544AzgeFczsi8bY4O665rO6WcnncXdY7PieMyiXW+rITTjsgYxqOeVLrekecEUU9FHGSH2juRfTqYptpF4C2SpiGo8c4znx8TjgOFWRvhHio8SuWnnJbZT4G5vHuILhbRIpeqS0GACuosOxjjqGD2efnXNeo27m1zOrNMp7cPGDZ333Q9PETLKYpISSrYyOODyyCDlQQc+NRTd0eeGUyb6Olxxw0am8G7Sy2KRX92OsR8rcMFQZJICkEgEYOMZGcCprtxPMF6EW0qVeJy9Tnu/NlIBbwen+muSVRFC9jOFXJDMSzHA48eFa6JLjLbgxaiLW2O7cd0VeGPKvMPWKA/R7NE0y2V4YIZ/XjKBsDjwU58CQMYOO81q9oi8b45aMfsso52SwmTmz90I4LCWziYjrUcNIRklnXTqIBHADGBnkOffVcrnKxTfcWwoUa3BGfczd42Nv1JkEnbZtQXTzxwxk+HjUXWdJLcdU1dHHbknqqLRQCgFAKAUAoDnPTc/9VgXxmz7kcf51s0fXfkYdf2a8yE6FrKOR7vWit2EXtAHgxfI49xwPdVmsk1twU6CKe7JzUVtPPZ3nok+TY/pyfnNeVqu0Z7Wj7JEJv7fum2NnorsFBiOASB25ip4eYGKtoinTJ/fIq1E2r4JP7ydNrEbxQCgFAQMfyo/2SP9aSrX2S8/oilds/JfyyeqouFAY5Z1X1mUZ8SB+NThkZSPSMCMggg94qCRI4UZJAHiTigPkUqt6rA+wg/hTAzk90AoBQCgFAKAhd496bay0de5BfOlVUsSBzPDkONWV1Sn1Sqy6FfWZJWF6k0aSxNqRwCpHePv4j2GuJRcXhlkZKSyjYqCRQCgFAKAi9ubwW1oFNxJ1YfOnsuc4xn1QfEV3CuU+qiuy2FfWY0Wt/bqxVZoX4rqU8wSuQGAIPMZ4U96uXgx7lsc80Ydl7p2Vu+uG3RXHJuJI9hYnH3VMrZyWGyI01xeUiaqstFAKAUAoBQCgFAKAUAoDl/TlL2LVfFpD7gg/wBVbdEuLZ534g/dijD0GL+1n6ofqVOt+Ej8P+L0OY3iaZHXwZh7ia3ReUjzprEmjuXRJ8mx/Tk/Oa8vVdoz2dH2SKp0kyY2zZn+yIP13NX6fsZev8GfU/mI+n8nXawHpCgFAKAgY/lR/skf60lWvsl5/RFK7Z+S/lk9VRcKA5F05D4W1+hJ+K1v0XJnm/iHwmx0Obyc7KQ+LQ597p+LD97yqNXV8a9SdDd/rfoWfpW+TJ/bH+qlU6XtUaNX2LIfoRH9Vn+u/wBC1ZrOuvIq0HZvzLntneG2tQPSJljzxAOSx8wq5YjzxWaFcp9VGqdsIdZmpsnfKxuHCRXClzwCsGQt5DWBk+QrqVM4rLRzDUVzeIs294drxW0JeWQR6sqhOeLaSQBjv4H3VzCDk8JHdk4wWWzj/RzvGEvTLeXDY6llDSMzcSyHHHPgfdXoairMMQR5elu/yNzZfukLeeNLFupn0yzIjwlSwZlLrllPd2dVZaKm58VwXM2am5Kvg+L5Fa6Kd5IYlnFzPiSR006yzFuBHPj31dqqm2tq4FGjuik974lk6RNmbPlMJvJ2gcBtBU+sOGQcqRwJHvqmiVkc7Fk0amFUsb3gsGxTbQWkXVOot1QaXZsAjnqJOOZye7nVM90pvPMuhtjBY5Edc9IGzkODcqfoK7j3qpFdrT2PuK5aqpc5Ehsbee0ujpgnR256eKt7dLAHH3VzOqcOsiyF0J9VkvVZYQO1d8rG3YpLcIGHAqoZyPIhAcH21bGmcuKRTO+uHBsx2O/Oz5ThLlATyD6kz/jAqZUWR5oiOoqlyZUOnL1LX6Un4JWjRc2ZfxDlEkNyd7LK22fbpNcIrgNlRliO2x4hQSOHjXF1M5WNpFtF9cKkmy37H2/bXWeomSQjmAeI8ypwQPurPKuUOsjTCyE+qzY2htKGBdU0iRr4uwGfIZ5nyFRGLlwSJlKMVlsr7dImzQcekff1cuPfoxVvs1vgU+108slh2ffxToJIXWRD85SCPZw5HyqmUXF4ZfGSkso1dq7wWtt8fPHGf7Jbtf4R2j7q6jXKXJHM7IQ6zImPpE2aTj0gDzMcoHvK4qx6a3wKlq6X3m/f72WUKq0lzHhhldJ1Fh4gJkkedcRqnJ4SO5XVxWWzDsvfWwuHCR3ClzwAYMmT4DWBk+QqZUWRWWiIaiubwmWCqi4UAoBQHGemba0Us8MUbamgDh8clLFeznxGnj4e3OPR0cGotvvPK19ibUV3Ff3Q3xlsBII40frSudWrhpzjGD5mrbaVZjLKKNS6k8LmQFzNrdnIwWYtgd2TmrksLBRJ7m2dp6HdoxvZdSG+EiZiy9+GYkEeI7vaK83VxannxPX0U068eBJbwbkRXd0ly8sisgQALpx2WLDmCeZriF7hFxSLbNPGc1N9xaqoLxQCgFAQMfyo/wBkj/Wkq19kvP6IpXbPyX8snqqLhQHI+nH421+hJ+K1v0XJnmfiHwkNvNseS2isb+Aka4oSxHzJBGpB9jAe8HPOrK5qTlW/n+hXdW4KNsfBFy3u22l5sN514aurDL/YYSpqX38vEEHvrPVBwv2s1XWKzTuSNPokvBDs+7lb1Y3Zz5hYlP8AlXWqjusSONFLbU2VPc+yO09pFrklwQ0sgyRkDACjwXJUY8Bir7ZdFX7pmoj09uZlm6Vd0beG3W4t41iKMFcLwBB5HH9oNjiPE55CqdLdJy2yeTRrKIqO+KxglN3Xj2psselr1j25YElmGWVOyx0kEnQwznmc1xZmm33e8tqavp9/jgoXRjseC7uzHcJrQRM2NTLxDIAcqQeRPvrVqZyhDMTDpK4zm1JF+6Td3bZdntIseHt0jjiOp+wvWIuMasHgSMnJrLprJOzGefM26uqHRZxy5Fd6J93La6SV549bRumg6nXHDPzWAPEd9W6q2UGkmUaKmE4tyRsdOXr2n0ZfxjqNF8R1+IfCe96v+79p/C/K1RV+YfqTf+WXoZeindu0ntHkmhSR+tZctk4AVSABnA5mmqtnGeEydHVCVeWirdIey0sL9fRcx9hZVwT2G1MOBPHGVz9+OVX0SdlfvGbUwVVq2cDoXSRvI8FhGYzpkucDIOCg06mI8+S57tWe6senqUp8e43aq5wr4c2QPRduXBNB6TcIJNTERqc6QFOCxHeS2Rx8Ku1N8lLbEo0mni475LJWelLZkVvelIUEaGJW0ryyS2T5chV2mk5QyyjVwjGxbUWrpt+Ks/a/4JVGj5yNH4hyibW4e5FjNZRTTRF3kDZJdxjDEcApAHAe2ub75xm0mdafTVyrTaKVfQf0ftfRAxAiljxk8dLhWKHxGlitaU+kpzIytdDqMROzby7u294iLcA6Y218Dp7iCCeenjxxjkK86uyUH7p6ltUbFiRVLrZWwNJi126nlqWY5U+OrUeI881ep6jOeJQ69NjbwKt0RXzR37QhspKrA45EpxVvcGH71X6qOa9xl0UnGxx7jR33hD7ZkVhlWlhBHiCsYPLyrql4pz5nOoWdRh/I6FvfuTZCyneOBY3iid1Zcg5VS2Dx4g4xxzz8ayVXz3rL5m27T19G8Io/RPsO3upphPGJNCKVBJxkkg5A5/fWrVWSgltZj0VcZt7lnB76Wd3ILSSBoF0CUPqUE4BXTxGeWdXLlwHnUaWyU01LuJ1tUYNOPedS3KvXmsbeRzl2jGonmSOGT5nGaw3JKbSPRpk5Vpsm6rLRQHxuVAflbNe6fNsUIFAdD6E/2yX6g/nSsms6i8zfoOu/L+js9eaesKAUAoBQEDH8qP8AZI/1pKtfZLz+iKV2z8l/LJ6qi4UByPpx+NtfoSfitb9FyZ5n4h8JeNk7MS52VBBIOzJbRD2Hq1ww8wcEeys0pONra8TZGCnSovwOL3M01mt5YS8nK5HcGR1ZXHkyfivhXopKe2aPJblUpVste46E7F2iBz7Z90Sk/wAqou7aJq035eRqdCzD0+Tzt3x/vI661nUXmV6DtH5F76WmA2bKPFowP94p/AGsul7RG7WdkyD6I0P9H3R7i7Y+6Jc/jVur7RFOi7Jld6F/29vqH/PHV2s7P1KND2jOidKfyXcfw/1krHpu1X33G3V9i/vvK70H/FXP00/Kat1nWRT+H9Rml05evafRl/GOu9F8Rx+IfCe96f8Au/afwvytUVfmH6k3/ll6E10MfsD/AF7/AJUqvV9p6Fuh7L1Kf01ftyfZ1/PJWjR9n6mTXdovIkOl2M+j7PbuCMD7SsRH8ga40j96S++8s1y92L++4uPRY4OzIMd3WA+3rX//AH76z6ntWatJ2K++85z0yfKH8FPxatmk7Mw67tUT/Tb8Vae1/wAEqrR85F34hyiWzo0+TLb2N+o1Z9R2jNWl7KJy7f75ak+sg/TirdR2P6/U8/UfmP0Jrpo25J1qWqkiMIHcD55JOAfEADOPE+QqvR1rG4s11jyoLkWfYvRrYpCgmj62QqC7F3HEjiAFYAAd3fVE9VNvg8GiGjrUcNZKD0aIF2sqjkOtA+5WFatQ80/oYtKsX4XzPO+Hy4318P5Y6mrsPRk3fmfVHYN7/wBgu/s836bV59XXj5np29SXkc26EPj7j6tfzGtmt5I8/wDD+cja6dP9j/jf8qo0Xxen1OvxD4fX6Fz6Ovk22+h/qNZb+0Zs0/ZRLHVRcKA+NQH56sNx72TJZFgUEgvOwjGRwPPtH2gEV68tRBcuPkeHHS2Pnw8yYg6OVbh/SFrq8FYN/qB/lVT1TXwsuWiT+NGHaPRffRjVH1cw/wDjbBx7HAHuJqY6uD58DmehsXLiSXQ7bPHfTJIjI4gOVYEEdtO41zq2nBNeJZoYuNjTXd/R2KvOPUFAKAUAoCBj+VH+yR/rSVa+yXn9EUrtn5L+WT1VFwoDl/TFsqeaS3MMMsgVXyURmxkrjOBwrbpJxinlnn66uUsbVkvm6sTJZWqsCrLBEGUggqQgBBB5EHurLa8zePE2VLEFnwKh0sbqNcItxAhaWPCuqgkupPAgDiSpPuJ8K0aW5Re18jLrKHNbo80ZOiPZksVrOk8TpqlPZkQrqBRRyYcRzFRqpJyTizrRQcYNSRVbzdm92XeC4tY2miUnSVBbsngUcL2hgfOxjgDz4C9Wwuhtk8MzOmyizdBZRsbwXm0dr9XClm8MatqJfUFzjGpmZV4AE9kAnj38KitV05blk6tdt+IqOEdK3e2ClrapbA5AUhm5ai3rHy4k48BgVjssc5bjfXWoQUTkNhsvaOyrsvHbtLgFQyxu6SKSOPY4qeAOOYxW+U67oYbweZGFtFmUsnUL+0l2hswpIvVSzRg6SGGlgQyg54gagKxRkq7Mrkj0JxdtWHzZzPdq52nsxpUSykfXjIMcjDIzgqycDz8TyFbbFVbh7jz6XdTlbSxdMey553tjDDJJpWTVoRm05KYzgcOR91U6ScY5yy/XQlLbtWT3vJsudth2sSwyNKvVakCMWXCtnK4yMVFcoq9vPAm6Enp0kuPAl+iWxlhsmWWN4265jpdSpxpTjg93P3VxqpKU8pluji414awVXpc2NczXiNDBLIogUakjZhnXIcZA54I4edX6WcYww33mXWVzlYnFN8C9bf3bF7YJA3YdVRkJHqOFxx78c1PtrLXbsnuNtlXSV7Wc82DPtbZZaIWjyxsc6QjuueWpWj5ZAHA+HIGtc1TdxzhmGt30e7tyiub8X1zNcdZdRdTIUGEwRhcnBIJJzz549lXUxjGOIvJRqJTlNOawdC6XtmTTR2vUxSS6S+dCM2MhMZ0jhWTSSjFvLNuthKSjtWSz9H1s8ez7dJEZHUNlWBBHbY8QeI4VTe07G0adOmqkmc4322HcvtaSRLeZozJCQ6xuVOI4wTkDHAg+41rpsiqcNrvMN9c3flJ44Fg6VdzpbhlubddbKuh0HMgEkMvieJBHPliqtNco+7Iu1mnlP3o8zX2X0jXEUSxT2UzSoAuQGXXjhlgVyD44z93Kplpot5jJYIhqpqOJReSK6NNi3X9ILcPBIkfwhLOpUDUpwBqwW4nuFWaicej2plWlrn0u9rCPO9WxLl9sNItvM0fXQnWI3K4AjycgYwMH3UrnFU4yu8W1zeo3JPHA6pvTEz2V0qgszQShVAyWJjYAADmSe6sNTxNZ8T0bVmD8jn/Q9sm4hmnM0MsYKKAXRlB7XIZHGternGSWGYdDXKLe5YNrpl2XPP6L1MMkunrdWhGbTnq8Z0jhnB9xqNJOMc5fh9TrXQlLbtWef0LXuHbvHYW6SKyMqcVYEEdo8weIrPc07G0aqE1WkyfqotFAUbePeS7mdrfZkRcqdMlxgaEPeqluyWHeeOOQB5jTXXBLdY/Qy222N7al6lZ//l17O2u5uU1nvJeQ+849wq/2uEeEUZvYrJcZyPFz0QTgdi4iY+DKy/zGqi1ke9EP8Pl3SIC52ftPZZ1fCxKD6yNqjPtxlfuYVcpVW/fEpcb6PvgWfd3pV4gXsQJAwJowMgHHrKe7IBOk9w4VRZpP+D9DRVrl8a9ToOz967KYAx3MRz3Fgrf4Wwf5VklVOPNG2N1cuTRsXW3bWMZkuIVHnIv/AF41ChJ8kdOyK5tGvsnboujm3UmFTxmYFQ5/sxg8W824AchnjiZV7Otz8CIWb+ry8SZqssFAQMfyo/2SP9aSrX2S8/oilds/JfyyeqouFAKAUAoBQCgFAKAUAoBQCgFAKAUBFb0baFnbSTlS+jGFHDUSQOeDgd5PlXdcN8lErts2RcioR9LtppyYZw3gBGR79Y4fdWj2OfijL7fX4MpaRTba2jrEZWPKhzzEUY7i3exGcDvJ8Bw05jRXjPEy4lqbc44fQ7xXlnsCgFAKAUAoBQCgFAKAUAoD4y5GD30B5hiVVCqAqqMAAAADwAHIUbyQljgj3QkUB8ZQQQRkHmD30BTttdGljOSyq0DH/wBIgKf3SCo/dxWiGqsj8zLZo6pd2Cuv0ODPC74ecPH9Srvbf/Uz/wDj/CRM7F6LLOEhpS05Hc2An+FefsJIquernLlwL69FXHi+JeY0CgBQAAMAAYAHgPKsprPVAKAgY/lR/skf60lWvsl5/RFC7Z+S/lk9VReKAUAoBQCgFAKAUAoBQCgFAKAUAoBQEZPu9ZudT2tux8WijJ95Wu1ZNcmzh1wfNI37eBUUKiqqjkFAAH3CuW2+Z0klyMlQSKAUAoBQCgFAKAUAoBQCgFAKAUAoBQCgFAKAUAoBQGMQLr16V1kadWBnAJIXPPGSTjzqcvGCMLOTJUEigFAKAUAoBQCgFAKAUAoBQCgFAKAUAoBQCgFAKAUAoBQCgFAKAUAoBQCgFAKAUAoBQCgFAKAUAoBQCgFAKAUAoBQCgFAKAUAoBQCgFAKAUAoBQCgFAKAUAoBQCgFAKAUAoBQCgFAYfSk6zqtS9Zp16MjOnONWOeM8M1OHjJG5Zx3n03KBihYaguorniFzjVjwyDxph4yMrODxZX8UqCSKRXQ5wykEcOB4jwo4tPDCkmso8rtKEiMiRMTDMfaHwgC6iV8Rp48O6p2vjw5Ebl4kf/2tsP8A3cH+8X/rXXQ2f8WcdPX/AMkZrjeO0QKXuYVDrqXLqNSnkw48R51Crm+SJdsFzaPp3gter630iLqi2jXrXTqxnTnOM47qdHPOMcR0sMZysGbZ21oJ89TNHLp56HVse3B4VEoSjzR1GcZcmZ7u6SJC8jKiLzZjgDu4k+dQk28IltJZZ8ubuOPSHdVLtpQEgamPzR4nnw8qJN8g2lzMUm1YFSR2lQJE2mRiwwjcOyx7jxHDzFTslnGCN8cZyZZLyNUEhdRGcEPkYOogLx5cSRj21G15wTuWMmLaW1ILdQ08qRgnALsBk+AzzPsqYwlLkiJTjHi2eLfbVs8TTJPE0Ses4dSFxxOog8OHjRwknhoKcWspnmw29azNoiuIZH56VkUn24BziplXKPFoiNkJcmZto7ThgUNNKkYJwC7AZPgM8z7KiMXLkiZTjHjJnqy2hFMnWRSJInHtKwI4cxkd4qHFp4aJUk1lH2xvY5kEkTrIhzhlIIODg8R50cWnhhNNZQtr+KRnVJFZozhwpBKHwbHI8D7qOLXFhSTeEbFQSKA09p7VgtwGnlSME4GtgMnwGef3V1GEpckcynGPNni221byKrpNGyu+hSGBDNz0D+9ju50cJJ4aCnF8cm1PcohUOwUu2lcnGpsE6R4nAJx5GoSb5EtpGJ9pQgSEyIBDwkJYfB8Ae14cCDx8ana+HDmNyPRvouq67WvVadWvI06cZ1Z5Yx31G15x3jcsZ7j7e3kcKGSV1RF5sxAAycDJPmQPvok28INpLLMynIyORqCT7QCgNeK+iaRolkUyIAXQEalB4gkcxkVO1pZIUk3gS30SyJE0iiSTOhCRqfAycDmcCii2shySeBc3scZRXdVMjaUDEAufAZ5nyoot8g5Jcz3PcohUOwUu2lcnGpsE6R4nAJx5USb5BtLmZagk0xtWDTI3WpphJEp1DEZHMN/Zx511slw4czncuPHkZpbpFjMjOojC6i5I0hcZ1Z5YxxzUJNvBOVjJo3u8VpEwWW4hRiAcM6g4PInJ4A+ddKub4pHLsgnhs3hdxlwgddbLrC5GSoIBYDvXJAz5iucPGTrKPJvYxKIS69aV1BMjUVzjVjnjPDNNrxnuG5Zx3mxUEigFAVs/LA+xH9cVd/p9foUf7/T6nu5/b5PsY/UeoXUXmdPrvyK/uf8A1VLdP/BvrWN18FmWFda/xEGr2o3jVtvvtvvT/bP0Kq1swu5r9zJsrlsL6pv/AKlJf7PvvIXOv77ib2h8p2v1Fx+aGqo9m/NfUufaL1+hq380i7VBii6w+h8RrC4HXc8kGukk6uL7/ocNtW8F3fU9bxSyMLIyR9W3psfZ1BvmvxyBUVpLdjwJsb93Pj/Zk3pQJc2MyDEhn6okc2R43LKfEAqG48iKV8YyT8CbOEoteJ76Q/k649i/nWoo7RDUdmzDuvieaWef9qiZo+qPK1XPAL/a1rhjL87kMAYrqz3Uorl/P34EVPc3KXNd3h/98SHlUG12kCMg34BB7xrt+Fd/FDy/sr+Gfn/R8vGMFtcWLH4l4XgJ+dC06aR56Gyh9i+NF70lPxznzwH7sXB92MeWSb2cgk2pdM4yYIoFiz80PrZiPMkAZ/u1XLhUsd+SyPG2We7B43zvY2s9oRL68UOX4Y9dSV49/AUqi1KL+ZNkk4yS7ket/I1Gz3l4CSALJE/ejqQRg+fq+YNKe0x4i5LZnwPuz16zalwzjJhghWMH5gfWzkeZIAJ8sUlwrWO9siPG157kjBckRbRnCDCy2RkkA72R9KsfMqSM/wB0eFSuNaz3Mh8LHjwI7cu8Wzt5FfggtYrtR5GICUD+Imf4oru5b5ZXjj+jih7IYfgn+3E29w7Nori6R/jGjtpJfOR+tZz/AIs+4VzdLdFY+f6cDqiO2T9M+fEsm3tqrawPOyO4TGVQZY5IHuGck+ANVQhvltLrJ7I7jas7gSRo4DAOoYBhgjIzgjuPiK5aw8HSeVkr2zUEm1LtnGWgigSPPzQ4dmI8yRjP92rZcKljvyUx42yz3YG+5KizKKGb0yMhchdR0Sd/d7aU/FnwF/w48f7NXbl1O01iJYBEvpQwRKHyeql4YAHdnj5VMFFKWH3fVCbk3HK7/wCyP2r8Rtr6f/IiruPWr++9ldnVs++4bU/q9ttCyPqCGSa3+rbOpB9XISPostI+9KM/nh+f/Yn7sJQ+XDy/6Jfe29gae3tp5I0jOqaXrGVQwUaUTtHjl21fwjXFUZbXKK+X3995ZbKO5Rk1jmZ9wr8SWoTWJDbs0JdSCHCHCMCOeqPQc+JNRfHEs+PEmiScceHA3t5NuLZw9a8ckg1BdMa6jx7+Y4f5kDvriuDm8I6ssUFlolAa4LChL8FtOW5HI3K20h/uyW0JTPsmVB++a1c61H5Z/Rv6GTG21z+eP1S+p9u/hNpQ3HctybaP2JbzFyPbKzKfqhRcK3H5Z/dfQl8bFL54/b+zHvZcwzz3KtPFHJaxKLfXIinriRMWGo8uzCufpjxpUpRSwnx5+XL+yLXGUnlpNcvPn/RJbT2itxHsuZeUlxG2PDMMuR7Qcj7q5jHa5r5fVHcpbtj+f0ZYdt7RW3t5Z25RoWx4kDgPvOB99UwjukkXTlti2Uvdye3huYI1nhm9KgKThHRszKTIXYAn1w8o/dArTYpOLbTWHw8vvBmrcVJJNPK4+f3k2LHZ0nX/ANHMc21uRMCTkvGT8FA2e5ZA2T3rGo7zXLksdJ3vh697OlF56PuXH07l+ptt19jJcyG39IgmkMrPGy9Yg0gFWRsa1XHDB5d1c+7Yks4a/Qn3q23jKf6mxBcpLtKCSM5R7GRlPiDLCQfdUNNVtPx/s7TTmmvD+itX22rfU9918XWx3Q0p1iazAmYGULnVx1SSgeYq6MJY2Y4Y/fn/ANGeVkc78rOf25f9nS1OeI5GsZtPtAKAh9rbFaSVJ4ZepmRWTJUOroxBKspIPrAEEEVZGeFtayiucG3uTwxs/YrK8ks0vWzSoELBQioo1EKqgnvYkkkk0lPKSS4CMGm23xMVxu0r2UVr1hBhSMRygcVaMAK4GefDlnkSKlWYm5eP1IlXmG0W27oT0H4Qn0JSo7PxmYuryePZ8e+jszu+YVWNvHkbtxszVcxXGrHVJImnHPWUOc54Y0fzrhSxFxO3H3kzV2hsaVrkXEUwjbquqIaPWCNerPrLg5rqM1t2tHEoPduTPG0NizTRxh7hesimWVXEWB2VICldfmTnNIzSbwuYlCUksvime7XYbdcs9xMZnjBEY0qiR6hgsFGSWI4ZJOATjnRz4YisEqDzmTybO8Gy/SbeSAto6wAasZxhgeWfKohLbJMmyG+LiY77YwaeO4jfq5U7LEDIlTvjcZGePEHuPtop4i4vkHDL3Lmap3aHV3EfWH+sXAnzp9XBjOnnx9Tn5110nFPHJYOei4NZ5vP8HrebdtbsxNrMbxt6wGdS5DFCMjgWVD5FaiuzZkWVb8HvaexHacXFvN1MujQ+U1pIucgMuRxBJwwIPEjiKRmlHbJZQlW3LdF4ZqybrF4rpZJy0l2io7hAqqFUqNKg+BPNjXXS4awuRHRc8vizLJu/JKUFzcGSNGVuqSNY1cqcrr4szAEA6cgZAzmo6RLqono2+szNtPYrNMLiCXqZtGhiUDpIucgMuQcg5wwIPE8xURmktrWUJVty3ReGeLTYBHXvLKZJ500NJpChFAOFRQeCgkniSSTxNHZySXBEqvm2+LNe83TWRbVesI9GVUbCj4ZAYyUbjwBaND394766VuM8Of7HLpyorPL9yTtdl6Lma41Z65I1049XRr45zxzq/lXDlmKj4HajiTl4kjXB2KAhNp7DdpxcW83UzaND5QOki5yAy5HEEnDAg8SOVWRmlHbJZRVKtuW6LwxLsOSRYeuuDI0U6zZ6tVB0qV0ALyXiTkkn/IppZwuawHW3jL5PJt7V2Z1zQNq09RKJeWdWEddPPh62c+VcxltT+Z3KOWvkaF1u0HjvU6wj0w5J0/F9hU8e16ue7nXatw4vHI4dWVJZ5nrezdtb2NV6wxOurDgAnSylXQg81YfzA8KVW7GLaukWM4Nu32SonmmY62l0AAqOwqDgo/eLtn+95Vy5+6l4HSh7zb7xabJEdzLMjYEyoGjxw1JkBwc8ypCkY+aKOeYpPuChiTa7ySrg7FAQVxu4HS7Quc3MgkDafimVI1Ujjx0sgbuq1WYafgVOvKa8RHu4AlqvWHNtIZS2kfCsVcOTx7OpnZu+nScX8wq+C48jb2RsdYUKnEjM7u7lQCzOxY8OOAMgAeAFcynuZ1GG1EW+6hCKsc2jq7lriPMeoJqDZjxqGV1Oxzw54rvpfFd2CvofB9+TZn2LNKFWe4V0WRHKrDp1aCWCntnhr0Hl83HfXKmlyR04SfWZs7Z2Ks6KFIjdJEkRwoJVkYHlwyCMqfJjUQm4s6nBSRki2Zi6kuNXrxJHpxy0M7Zznv1cvKocvdUSVH3txp7R2Rcy619MKRSZBAhTWqnmqvnA4cMlSa6jOK47eJxKEnw3cD4+7gDK0Mhj6u1a2jGnOgEoQ/PiV0Dh3+NOk8fHI6PweOGDct9iwrAsGhSgjEfEDiNOnj5kVDm3LcdKEdu0y7GsjDBHEzmQxqF1kYLAcBnieOMVE5bpNkwjtSRuVydCgFAKAUAoBQCgFAKAUAoBQCgFAKAUAoBQCgFAKAUAoBQCgFAKAUAoBQCgFAKAUAoBQCgFAKAUAoBQCgP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0" y="6069765"/>
            <a:ext cx="1767626" cy="78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8" descr="data:image/jpeg;base64,/9j/4AAQSkZJRgABAQAAAQABAAD/2wCEAAkGBhQSEBUUEhIWFRUWGR0XFxgWFRcXHRoYHRUYFxgaFxoXHiYfGR0lGhgZIC8gJCcpLCwsGh4xNTAqNSgrLCkBCQoKDgwOGg8PGiwlHyQqLC80LzAvLCwsKSwsLy81LCosLCwsLCwsLDQsLCwsLCwsLCwsLCwsLCwsLCwsLCwsLP/AABEIAHsBmAMBIgACEQEDEQH/xAAcAAACAgMBAQAAAAAAAAAAAAAABgUHAwQIAgH/xABLEAACAQIDAwcFDAkDAwUBAAABAgMAEQQFIQYSMQcTQVFhcYEiMnKRoRQjMzVCUnOCkrGysxY0VGKTosHR8EPC0hdjdCQ2U6PhFf/EABoBAAEFAQAAAAAAAAAAAAAAAAUAAQIDBAb/xAAxEQACAgEDAgQFBAEFAQAAAAABAgADEQQSITFBBRNRYTNxgaGxMpHB0SIVI1Lh8BT/2gAMAwEAAhEDEQA/ALxooopRQor47gAkmwGpJ6BSPmPK7hI5SirJKBpvpu7pPTu7xFx28OqrK6ns/QMyuy1K/wBRxGvNc7gwy708qxjo3jqfRA1bwFIubcs0S3GGhaT96Q7g8ALk+NqynlNy2Vry4d97hd4Y207wxNSGE2nyiTgcOp/fhCe1lA9ta0p8vmytj+Jle7zOK7APzELGcq+Oc+S8cQ/cjB9r71Rcm3WObji5fAgfhAq7sPlWDlXejhwzr1qkTD1gV8m2Qwb8cJB4RIPuFXLq6F48v8Sg6S5ufM/MpOLbzHLwxcniQ34galcFys45PPMco/fjA9se7Vh4vkvwD8ISh60kcewkj2Uu5nyLrqcPiCOpZVB/mS1vsmrhqNI/DLj6f1Kjp9UnKtn6/wBzZyjlkhewxETRH5ynnF8RYMPAGnnLc1ixCb8MiyL1qb27COIPYaoPPtjsVg9ZojucOcXyk9Y4dxtUdl+ZywOJIZGjcdKm3gegjsOlJ9BVYN1R/kRJrrazttH8GdMUVXeyHKqkpEWMtG50Eg0Rj+98w9vDuqxKE20vUdrCFarUtGVMKKKKqlsKKKKUURsqkP6Q4oXNuYXS5tww/RXrlaJ9xRgMVvOguCRoUk6qx5T/AO48V9Av3YevfK7+pRf+Qn4JKIr8av5L+IPPwbPmfzNvYHPndHwmIP8A6jDHca/F0Bsr9vQCfRPyq1sXIf0hiFzb3MTa5txk6Kxbe5c+HmjzLDjy4rLMvz4+Fz4eST1bp+TWGLHpPnmGmjN0kwm8vrk0PaDoR1imCg5sXoVP0Pf+xHLEYrbqGH1EYtoNjIsZIrySTKVXdAjk3Ra5OosddaRcr2PjkzTE4VpZ+biRWW0vlXIjJuba+ceirZpEyD4/x30a/hiqFFrhWGeg/kSd9SblOOp/gxl2e2bjwaMsbyMGO8ecfeN7W00FhSHkGzSY3G5hz0kw5uchdyQr5zy36/mirSqrNncnnnxuY8xjHw27Od7dQNvXeW17kWtY+ulQ5Idi2Dgc/WNeoBRQMjnj6R0yDYyHCSGSN5mJXdtJJvC1wdBbj5IqB5TY9+bARFmCSTbjhWK3BaNTw7CaY9n8lngZzPjHxAYAAMgXdIJuRYm9/wClLXKermfLxGQH5/yCwuA29FukjpF7UqSTeCWz15+kVwAoOBjpx9Z52h2ETC4eTEYSaaGSJS/wrEMBqQQezw6waa9lc0bE4KGZxZnXyrdYJUkdQJF/GkXbKPHxxocdKsmELgSjDAI1r6b28t7X7bX6tDVkZfHGsSCIARhRuW4bthu28Ka7PljccnPX+I9OPMO0YGOn8ypsszyXCY/EYgszYf3VJBMLk7oLsyMB2WPqI6asTbKa+W4hlbjExBB7LggiljZDK0xJzWGQXV8QwPYd97EdoIBHdWhhcxkiwOOy7EH3yCJzEfnRWvp2AEEdht8mtFih3BHVcfUcc/SUVsUQg9Gz+/PEedi2Jy/DEm55pdTr0Vo8o2bGDAOEJ5yYiFLcbtxt9UN42rd2J+LsL9Ev3UpbaZwGzXDxmOWVMKOddIk323zqtx1CyG/7xrPWm68+xJ/aaLH20j3AH7zb5PXfDYnFYCVyxQrKhJvcFVDWv3p7aYNodkIsYytI8qlAQObfdGpvrob0j5xtMozPC4tYMRCvwMpmiMYKkkAg3NyAzH6oq1ae/cjCwcEj79DGo2uprPIB+3aVNg9j42zebCGWfmkiDg875V7R8Ta1vLPR1VYGzuy8eDDiN5W37E84+9a17W0FuNLmW/8AuPEf+OPugp8pam1zgZ4IEWnrUZOOQTEXYuUnNMyBJIDiwJJt5T8Oqt/bzaSSBYoMN+sYhtxDp5IuAW16bkAX7T0VHbE/GuZ+mPxPXjac7ufYBn80qVHpEyAe1k9lTKg3cjouf2WQDEU8d2x+5m1DyWwMt8RLNNMfOkMjA3/dHV33rVyXHTZfmC4GeVpYJheB3N2U62UnvG7br3SLXtT/AEgbfnezLLEXzxLvHsXnIj/tb1GoVWNaSj8gg/Tjt6Sdta1AOnByPrz3kvylyEZXOQSD5GoNv9ZOqozk7zx0LYHENeRFDwsT58TAMBrxIBv3XHyakuU74qn+p+clRG0+Ru2DwuMw+mIw0aNp8qMICQeu2pt0gsOmpVbWpCN3J59DgYkbdwtLr2A+oycza2rkIzbLQCQCXuATY8OI6adqrbGZyuLx2UzpwfnLj5rALvL4H2WPTViYnELGjOxsqgsx6gBc+wVTcpAQHrj+TLaWBLkdM/wJWvKC0mLxckULsBg8O0rbpIu53Wtp07m7bxp62Wzf3Vg4ZullG96Y8l/5gar/AGM2nCe6J5cLipXxMhYmOHfXcF7KDcXsSw8BUlyVZhuvicJZ1CPzsayLusEbQhgeBA3D9atN9Z8vbj9OP+/vM9Ng8zdn9Wf+vtJPlWkIy1yCQd9NQSPldlM+WH3iL0F/CKVuVn4sf00/FTRlfwEXoL+EVlb4K/M/xNK/Gb5D+ZtUUUVnmiFeZJAoLMQABckmwAGpJPQK9VVXKttiSxwcLaD4YjpPER9w4ntsOg1dRSbn2iU33ClNxkVt9ygti2MMBK4caE8DKes9S9S9PE9ACRRRXT1VLUu1ZzVlrWNuaFFe4oWZgqqWY8AoJJ7gNTTZk3JdjJ7F0EC9ch18EGvrtSe1KxljiJKnsOFGYq4XFvG29G7Iw6UYqfWKuLkwz/F4mN/dA3o1tuSkWLHpXTR7Dp9d+jLkfJThYLNLfEOPn6J4IOP1iac44woAAAA0AAsAOoCg2r1ddo2qM+8MaTS2Vncx+k9UUUULhOeZYgwKsAQRYgi4I6QQeNUXyj7NJg8WBFpHIu+q/NNyGUdnSO+3RVyZ3tDBhI9+eQKOgcWY9SrxP3ddqora7aZsdiTKRuqBuovUoJOvWSSSf/yinhy2b9w/TBniLJs2nrIWrA5PuUQwFcPiWvCdEc8Y+oE/M/D3cK/ooxbUtq7Wgiq1qm3LOoAa+1W3JTtiXHuOZrsovCT0qOKd4Go7L9VWTXMXVNU5UzpabRagYQoooqqWxSy/JJlzrEYlktC8IRX3l1YCHS194ea3R0V65RslmxWFRIE32EyuRdR5IVwT5RA4kU118LgcTarhc24N6Y+0pNK7Svrn7zzLCGUqwBVgQQdQQdCD4VXuzmxM+FzQNYthkVxG5ZdFa7BSL71wxPR29NWEJl+cPWK90yWsgKjvHepXIJ7QpSyfJJkzjF4hktFIihG3l1IEd9AbjzTxHRTbRUVcqCB3GJJkDEE9jmFV1luFzDB4rGPFgRMs8pcEzRpoHcg2vfUN02qxaL1KuzYCMA5kbK95BzjEX8kzbGyS7uIwQgjsTviZH10sLDXXXXsrT20ySafEYF4k3lhmDyHeUbq70Zv5RF9FPC/Cmyi9OLdr7lAH7/3Eaty7WJMitqsqOJwU0Ki7Mh3fSHlLx/eArHsfBKmChTEIUkRdwglTopIU3UkeaBUzeiobzs2e+ZLYN+/2xFTYrJZoJsa0qbolnLxm6neUs5v5JNuI42rByh7IvikWXDj/ANQgKWuBvxsCrLc2Gm8Tr0FusU5UVYL2FnmDrIGhTX5Z6SK2Wwbw4KCORd10jVWFwbEDUXBtUNsTkcyTYrE4pNyWeTyVLKxEY1GqkjpA+oKbr0VHzT/l7x/LH+PtIDbjIji8DJEou4s8YuB5Sm9rnQXF18a3dned9yxDEKVlCBXBIOq+Te6kjW1+PTUlRem3nZs98yWwb9/tiKWByOZc7mxJS0LQhFfeXVrRaWvvfJPR0U20XovTO5fGewx+0SIEzjuc/vFHZbI5ocwx0sibsczAxtvKd4bzHgDccRxtW9tlsoMbCoVubmjO9E+uh6Qba2NhqNQQD0WLBRUzc28P34+0iKV2FD0iTh9oM0jXm5cuE0g0EiTIqt2ka29ncKzbN7LTnFNjscymcjdjjTVYltbj12JGl+JNyTo4V5MgHEgU5u4IVQM+kiKeQWJOPWQW3eWSYjL5ooV33bcstwL2kRjqxA4A1KZVAUw8SMLMsaqR1EKARp21siUHgR669VWXO3Z75lgQbt3tiVwuwk0GaxSQpfCiQy+co5sstmWxN7aLaw4W6qZtu8NPLgniwyb7yWU+Uq2S92N2IGoG79amGirGvZmVj2/9zKxQqqyjv/7iaWSZaMPhooR/poF7yBqfE3PjS5m+RTLm2HxcEe8jLzc9mUWHm7xDEX0IOl/g6cKKgthUk+ufvJtWGAHpj7RZ5Q8olxOBaKFN9yym11Gga51YgVo4bOs0RFX/APmKd0Bb+6Y+gWprmzGJDZpUU9rqPvNe4cWj+Y6t6LA/dU1sITaVBHvn+CJBqwW3BiD9P6mLKcRK8KtPEIpDfeQMH3dSB5Q0Olj418rcoqknJlwGBIba7Phg8JJNpvAbsYPS50X1cT2A1zzLKWYsxJZiSSeJJNyT23qxOWTON6eLDg6Rrvt6TaC/co/mpP2X2efG4lYUNgfKdrX3UHE9vEADrIo9okFVPmN35+kBa1zbb5a9uPrNTLMqlxEgjhjaRj0KOA6yeCjtOlWPkHI4NGxkl/8Atx6DuZzqfADvp/yTIYcJEI4ECjpPFmPWx6T/AILVIViv8Qd+E4H3myjQIvL8n7TQyrIoMMu7BCkfWQNT3sdT4mt+iihxJJyYRAAGBCiioTbHaQYHCtNu7zEhEHQWN7b3YACfC3TTqpchR1MZmCgsekkMzzaLDxmSaRY1HSx49gHEnsGtVptHywM10wabo/8AlkAJ+qnAd7X7hSFm+dTYqQyTyF26L8FHUo4KO6tGjtHh6Jy/J+0CX6934TgfeZ8ZjpJnLyuzueLMST7ejsrBRRREDHAg0nPWFFFFPFM2DxbRSLJGd10IZT1EG4rorZ/OFxWGjnXg63I6mGjL4MCK5vq0uRjONJsMTwtKnsV/9h8TQ3xGrdXvHUfiEfD7dtmw9D+ZZ9FFFAIenPe1OazHGYhTNIVE0gAMjEACRgABewAHRUGWJ4m9SO0367ifp5fzWrTwcIeRFPBmVTbqLAV1lYAQfKcpYSXPzmGtvB5tNEbxTSIf3XZfuNW4eR7B2tvz3699f+FqrnbTZBsBMF3t+NwWRrWOhsQw6xcd9x3CivVVXHaPvL7NLbSNxjLsnysSK6x40h0OnOgAMvawGjDwv31bSsCAQbg6gjqrl+r25McwMuWx7xuYy0d+xT5PqUgeFYNfplQCxBib9BqWclG5iXyxzMMZFZiPeRwJH+o9IPul/nt9o098s365F9CPzHpAojpAPJWD9WT5zS+uTZicrgJNz5fH6Z6qDa3BvhsbNEGYKHJXyj5jeUvsIHhVvcmfxXB9f856UOWfKbSQ4gDzgY2718pfWC32aHaZ9uqZT3J/MIalN2mVh2Alc+6X+e32jXQuyGZ+6MDBITclAG9JfIb2qa52q3eRnM97DzQk6xuHHouP+Sn11p8RrzVuHYzN4fZizae4liVWPLNmxAggViL3laxt+4n3v6qs6qE5Rsz57MZje4jIiH1BZv596h/h9e63PpCGvfbVj1i77pf57faNWvyOZc3NTYhyTvsI1uSdF1YjvJA+rVSAV0ZsvlPubBww9KoN70z5T/zE0Q8RcLXtHeYPD0LWbj2lW8rkzDMBZiPek4Ej5T0k+6X+e32jTnyv/GI+hT8T0kVp0oHkr8pm1RPnN85k90v89vtGj3S/z2+0aecj5KHxOGjmGJVRIu9umMm3ZfeF63v+ij/ta/wj/wA6gdXQDgn7GSGkvIyB94rbCTscywwLMffOs/Nar6xJsjW+afuqvtn+Sh8NiopjiVYRtvbojIvoRx3jbjVg4v4N/RP3GhOttSywFD2hbR1PXWQ47zmybNZpPPmkf0pGb7zWuTXkcKltlsrXE4yGGQsFdiCVIB81joSD1dVHyQik+kAgF2x6yKFSGA2gxEJvFPInYHNvFTofEVas3I7hCpCvMp6DvKfWCuvsqrdpMgfB4loXIa1irDQMp4G3R1W6waz1aiq87R95fbp7aP8AI/aWLsRyomWRYMXYMxskoFgW6A44AnoI07Bxqya5eFdHbM48z4OCVvOeNS3pbo3j670M1+nWshk6GE9DqGsBVuomhtltnHgIwSN+V/Mjva/WzHoUe3gOm1N53tlisUTzszBT8hCUQdm6OPjc1922zVsRj53J0VzGvYqEqLeonvJqERSSAOJ0HfRDS6VK0DEczBqtU9jFQeJ8tX1TbUaHsq0cu5FxuAz4hg5GojUWB6rtfe77CvON5FdPecVr0CRP9ynT1U//AN1GcZ/Mj/8AFfjOJj5I8yxMs8ivNI0KR3Ksd4bxYBbFrkaBuB6KKZ+TnZSTBQyiYLzjv8k3BRVAXXvLceuigurdXtJXpDWlRkqAbrKl2yx3PZhiHvf3xlHcnkD2KKaeRnEqMVMh85owV+q3lAesHwpAnk3mZusk+s3rNluYvBKksR3XQ3B/oesEXBHUaP2U7qfLHpANd227zD6zpiioXZXaiPHQCRNGGkiX1Rv6g9B6e+4E1XMMpU7T1nSqwYZHSFFFFRkoVr5hl8c8bRyoHRuKn/ND2itiinBxyIxGeDKvzzka1LYSa37kv9HUfePGkbNtkcXhr89A4UfKA31+0twPG1dE0Vvr8QtThuZgs0FT8rxOXqK6FzbYnB4m5kgXePyk8hvEra/jeknOORjicLP9SUf71H+2iFfiFTfq4mCzw+1f08ysKKlc52WxOF+HhZR88eUv2luPA61FVvVgwypzMLKVOCIUy8nOO5rMoOpyYz9ZSB/Nu0tVv7Py7uLw7dU0Z/8AsWo2ruRh7GSqba4PvOkqKKK5KdXOcNpv13E/Ty/mtWtlvw8Xpp+MVs7TfruJ+nl/Nao2utQZQfKco5w5PvOmZsfGgu0iKBxJZQPWTVOcqO1MWLmjSE7yQhvLHBmYrfd6wAo16de8pNqKx6fQrS2/OTNeo1xtXYBgQq/OTvKGw+XxK4s73kYHo3jcA9u7u+N6SOTHZHDTnn5JVkeM35mxG6egvfzuy2naeFW5WTxDUBv9sdus16DTlf8AcPeU7yzfrkX0I/MekCn/AJZv1yL6EfmPSBRHSfBWDtX8ZpfPJn8VwfX/ADnrJyhZT7oy+ZQLsg51e9NTbvXeHjWPkz+K4Pr/AJz0zstxY0BsYpeWHZj+YerUPQFPdR+Jy/TjyVZnzWYqpOkytH4+evtW3jS/tFlfubFTQ9COQvo8UP2SK1suxphmjlXjG6uPqsD/AErorFFtRA7ic9WTVYCexnSGZ44QwyStwjRnP1VJ/pXNU0pZizG5Ykk9pNz7aurlRzYLlh3T8OyqPRPln+VbeNUlWHw2vCFvU/ibvEny4X0H5jDsDlHujMIVIuqnnG7k8rXvbdHjXQFVpyMZRZJsQR5xES9w8pvWSv2asusPiFm+3HpNmgr21Z9ZSvK/8Yj6FPxPSRTvyv8AxiPoU/E9JFGdL8FflA+q+M3zlobM8qOGw2EhheOYtGu6Sqpa9zwu4PsqU/6y4T/4p/sx/wDOqboqptBSxJOZauuuUYEvnZvlCgxs3MxJKrbpe7hALAgfJYm/lCmPF/Bv6J+41TXI/wDGJ+hf8UdXLi/g39E/caEaqpardqwvpbWtq3NOYhwpi5P2tmeGvp5Z/Lel0cK+10TruUr6ic8jbWDehnS2LzaGJS0k0aKOlnUfeaovb3aBMZjWkj+DVRGhItcLc71ui5Y+FqXbUVk02iWlt2cma9RrDcu3GBPcMRZgqglmIAA4kk2AHjXR2QZd7nwsMJ4xxqp7wNfbekvky2RwwRcUJVnk4CwIERtqLNrv2PEgaHQdJsSh2v1AsbYO35hDQ6c1rvPec7bX5a0GOnRhb3xmXtViWU+o+w1Dg1fW2uxCY9AQdyZB5D20I47r9a38R6waXzvZyfCPuzxFepuKt6LDQ93HsolpdStqgd4N1Wmapie0c9nuV+SMBMVHzoGnOJYPb94HRj23FWHke1+FxekMoLfMbyX+yePeLiud6+o5BBBII1BGhB6weioW6Ct+V4MnVr7E4bkTqCiq35NuUB5mGFxLbz297kPFrC5Vutrag9NjfXj9oHdU1TbWhuq1bV3LKnkSxI6iR6javNSm1OC5rG4hLWtK9u4sWX2EVF11SncoM5dhtYib2TZ1LhZRLC+6w49IYdKsOkf5xq6NkeUKDGAI1op/mE6Mf+2enu49/GqJr6Das+o0qXDnr6zRp9U9J46ek6goqoNj+VR4rRYwmSPgJOLr6Xzx/N38KtrC4pZEV42DKwurA3BHYa5+/TvScND1N6XDKzLRRRVEvhRRRSihRRRSinxlBFiLg8aTtoeS7C4i7RDmJOtB5JP7ycPs2pyoqyux6zlTiVvWtgwwzOd9o9ksRgntMnknzZF1Vu49B7DY1qZFHvYqAdcsY9ci10bjMEksbRyIHRhYqwuCKq1NgDhc4w25doGcuhOpXcUuUY9egsekdoNGKdcLEIfg4P1gi7QlGBTpkfSWxRRRQOG5zhtN+u4n6eX81q08FEGlRTwZ1B7iwBrc2m/XcT9PL+a1a2WfDxfSJ+MV1q/DHynKN8Q/OW9mPJFhGQiIvG9vJO+WF+jeDcR3EVT2LwrRSPG4syMVYdRBsfaK6bqjeVTLuazF2tpKqyDvtuN7VJ8aF6DUOzlHOYT1+nRVDqMSE2ZzxsJio5lJsps4+ch84erXvArotHBAINwdQeyuYKv/AJP8y5/LoGJuVXm270O7r3gA+NLxOvgP9IvDbOSn1lf8s365F9CPzHpAp/5Zv1yL6EfmPSBW7SfBWYdX8ZpfPJn8VwfX/Oemilfkz+K4Pr/nPTRXPX/Fb5n8zoKPhL8h+JUPLJlO5iIpwNJF3G9JOF+9WH2aryr35TMp5/LpLC7RWlX6vnfyFqoijmgs30genECa6vZbn15jVtXnvPYLL476pE293huaW/hGfXSrX0mp7YXKfdGPhQi6hucf0U8rXvIA8a0gLSh9Bk/zM5JucepwJdmyeU+5sFDFaxVAW9NvKf8AmJqWoorlmYsSTOnVQoAEpXlf+MR9Cn4npIp35X/jEfQp+J6SK6bS/BX5TmtV8ZvnL02IyPDvl+HZ8PEzFASWiQk6niSLmpz9HML+ywfwY/7VTuVcp2Kw8KQxrDuxjdG8jE27SHFbf/WHG/Ng/hv/AM6GPo7yxIPf1hNNZQFAI7ekt3C5RDE29HDGjWtdI1U26rgcNKzYv4N/RP3Gqgw3K5jGdVKwWLAHyG6SB8+rfxfwb+ifuNY7qHqI395rpvS0HZ2nMQ4VMbI5amIxsMUoJR2IYAkabjHiOGoFQ44Uxcn3xnhvTP5b10dxIrYj0M56oA2KD6iPe0XJJBzLNhd9ZFBIUtvBrC+7rqCeg3qo66hrnXa3LuYx2IjtYCQlfRby1/lYUP8AD9Qz5Rzmb9fQqYZRiSnJrn5w2ORSfe5iI3HRc+Y3eGNu5jV7VzAjkEEGxBuD1EaiulMpx4ngilHCRFf1qDaqfEq8MHHeXeG2ZUoe0268TQq6lXUMp4hgCD3g8aprbba+eLNJTh5mQJux2Bup3VubqbqfKLcRWTB8sWKUWkjik7bMh9ht7KoGgtKhl7y466oMVbtG/aDkrws6kwjmJOjd8wn95OAHo28apfEQFHZG85WKnvBsfaKe8fyx4l0KxxRxE/K1cjtF7C/eDSCzEkkm5OpJ6TRTRpcgItPy7wZq3pcg1ibGWYsxTRyLxR1YeDA0VKbE5I2KxsSAXVWEkh6kUgm/ebL40VVrLalYBxky3SVWspKHAjBywZTzeMSYDyZk19NLKf5SnqNIVX9t9s97rwTqovInvkfawBuvipI7yKoGrNBbvqx3HH9SvXVbLc9jCiiit8wwp05N9sjhZhDI3vEhtr8hzoGHUCdD6+jVLoqu2tbFKtLKrGrYMs6hoqO2dxDPg8O7+c0UbN3lATUjXJkYOJ1QORmFFFFNHhRRRSihRRRSihXwivtFKKFFFFKKUJtDsti2xeIZcLMytNIQRExBBkYgg21BFa+X7J4wTRk4ScAOpJMT6DeHZXQdqLUTHiLhcbRBp8OQtuyYUhcrGzcmIiikhjZ3jYqVQEkow42HGzKPtGn2isNVhqcOO03W1ixCh7znX9EcZ+yT/wAJ/wC1WVyTYeeGOaGeGSMbwkQujKCSN1gCR+6pt31YFqK1Xa5rU2ECZKdEtT7gTKr5WMjxE+KiaGCSRRFYlEZgDvubXA42IpJ/RHGfsk/8J/7V0VRapVa9q0CADiNboFscsSeYu8n2EeLLoUkRkcb91YEEXlci4PYQaYqKxRYpGNldWPUGB+6sLsXYt6zai7FC+k9SxBlKsLgggjrBFiK5/wAfsRi45XRcNM6qxVWWNiGAJAIIGtxY10HRar9PqWozgdZRqNMt+MnpOdf0Rxn7JP8Awn/tVickuzMkHPTTxNGxtGgdSp3fOY2PQTu/ZNWNairrtc9qFMYzKqdClTh85hRRRQ+b5UnKjkGImxweLDyyLzSjeRGYXDPcXA7RSh+iOM/ZJ/4T/wBq6KotRGvxBq1CgDiDrNAtjFiTzOdf0Rxn7JP/AAn/ALUfojjP2Sf+E/8AauirUWqz/U3/AOIkP9NT/kZz3g9k8YJEJwk4AZSfen+cOyr/AMSt0YD5p+6stqKyajUm8gkdJq0+mFIIB6znQbIY39jn/hP/AGqd2H2axUeYYd5MNMiqxJZo2AHkMNSRpV3WorQ/iLspXA5mdPD0Vg2TxCqt5VdlJZMRHNBC8m+m64RSxBU6E26wbfVq0qKx0XGl9wmy6kXJtM51/RHGfsk/8J/7Vb/JoJlwIinieNomZQHUrdSd4EX4+cR4U12rHLiFTzmVb8LkD760X6xr12kSijSLS24GUttJydY4TSS82Jg7s5MZufKYt5rWbp6L0sYjJZ00eCVfSjcfeK6RMotckW67i3rr3VqeIuowQJS/hyMcgmc0w5RM5skErH92Nz9wpjybkwxk5G+nMJ0tJofBB5V++3fV2R46Nm3VkUt1BgT6qz07+JWdAMRJ4dWDycyG2Y2VhwMW5ELs2ru3nMe3qA6B0d9zRUzRQ1mLHLdYRVQowOkKpjlQ2QOHm90RL71KfKt8iQ6kdzcR23HVVz1r4/ApNG0cqhkcWYHpH9D036Ku095pfd27ynUUC5Ns5mopj2z2MkwMvS0LH3uT/a3Uw9vEdIC6iEkAAknQAak9wrpkdXXcp4nNujI21hzPlTWyezL47ELGoIQWMj9Cp0+J4AdfYDU7s1yV4ichsReCPtHvhHYvye9vUatvJskiwsQigQKo49JY9bHiTWDU65UG1OT+Ju02iZzufgfmbkMQVQqiwUAAdQAsB6q90UUAh6FFFFKKFFFFKKFFFFKKFFFFKKFFFFKKaMmdRK5Rnsy8bggcL8eHCscG0MLtuh9ToLggHxNL+NgD48q3AuL/AGRWbanL449wooW9wQNL2trWkVJkDnkSrceTGjEYhUUs5CgdJrQh2kgZt0PbquCB6zw8agM/xLMkAa+sYY9pOl/866MdFJIoUYTc3eBVTe1uB01pLSMcxFz2jdPOqKWYgAdJqOXaaAm2+R2lSB91QOfTPzUCvcEJcg/O4a9tvvqSzbK4lwl1UAqFIYDU3IBuem96YVqAN3ePuPaTWIxiIm+x8nTUa8eHDvrTk2jgCg7978AAb8SNR0cOmoSGUnLnB+S4A7t5D95NbOzeVRSQlnQMSxGvQBbh1UvLVQS3rFuJPEncHjklXeRrj7u8HhS1sl8O/on8S182WYriHUG67p9jCx/zro2UPv7+gfxLU9m0MB7SOckRgx2dRRGztr1AEnxtwrJgcyjmBMbXtxHAjvBpPyzEMZGfmeeY6m4Jtc6m1q38mw0oxW/zTRq17ixsBa9vWBUWpAB9Y4ckxrorVzOZlhdk84KSOnx8ONLOzuYytOFLswa+8CSdLcdeGtqqWsspb0ky2DiNeJxCxqWY2A46E/dWLDZlG6F1a6re5sRawuePZWbEQh0ZTwYEesWpLwuLMeHnjOhJUe0hvYKdEDD3jM2DG7B5lHKCUa4XjoR0X6ax4bOYpAxVtFF2JBAA8R2Us4SUwc+h4mIEd5At+M+qpDJgsODeRxcPfTrHmgeOvrqbVAfbEiHJm8dqIL23j37rW+6tjHZoiQ84GBBHkHUgtYkcO6lqeR5YWZcPGkY+UALix6DcE+qtzKIw+BlDAHdLlb9B3L3HiTTmpQM+8QYniZck2i3iRM3lMQEAXTXTo7bcal8dmscPntYngBqfUKgdksKjb5ZQSpXdJHDidK0efZsU7c1zpBaym5tY2GnYKdq1LnHaMGIEa8Dm8c2iNqOggg+3jXx85iDshezLcm4Olhc62tS7hoJTikkEDRjeFwFNrcGPqrHjMMJMeUPBnANurdB/pTeUuevbMfecRrwOPSZSyEkA21FtdOvvrYrBhMEkS7qCwvfiTr491L+1eOkV1VWZV3b6Ei5ub6jq007aqVN7YWTJwMmM9LO2f+l9b/bUns7iXeAF7k3IBPSOg9vSPCozbP8A0vrf7anUMWYkXOVzMubwxth4RJIU0FvJLA+QL3Ar5nGPVMKkaOSWVbGxuU6T2X6u2tfaL9Xw/cPwCvWbQL7iiaw3gqAHptbhVigf459ZE94bLQREg3JlAJtrYDzeqx0I9dSuI2jgRt0vcjjugkesVF4RAmAaRVAchlLAa2MluPd91aGVuwjIXDCUE2LWJ6OA00pFA5JPyiBwAI44bErIoZGDA9I/zSioPZTDyIZA6MoNiN4Ea6g28LUVndQrYEsU5GYw0UUVCSmDHYFJo2jlQOjCxUjQ/wCdfRWlk+y+GwvwEKofncWPezXb21KUVIMwGM8SJVSc45hRRRUZKFFFFKKFFFFKKFFFFKKFFFFKKFFFFKKFFFFKKJeYwF8cyg7pLCx6juAg1vjZqWRwZ5QwHUSTbqFwLVryfGX1x+AU21qdyoGPSVKoOc+sjc2yVZkAB3Svmm3R1EdWgqOTJsWBu+6AF4ec39r+2mOiqRYQMSZUGR2aZOJ4wCbOvBrdNtbjqNRR2dxDKEeYc2OAuT7LD2mmaiktjKMCIqDIPOMGsWCZF4Dd8Tvi5NRWVZXM8W9FLuhiQykkcOnS9Tu036q/1fxisWyn6v8AWb+lWqxFefeQIBbHtMmSZIIASTvOdCRwA6hWHJMieGRmZlIII0v1g9I7Km6KqNjHPvJ7RF7E7NushfDybl+g3Fr8QCL3HYRW5lWBnRy00u+LWsCTrca8AKlaKRsJGDEFAhWOOBVvuqBfjYAX77VkoquShS9i9mC85cMoQsGI1v0b3Z1+umGipK5XpGIB6yCzvZ9ppA6Mo8mxvfoJtw/zSt7FZUHw/M3tYAA9o4Gt+in3tgD0jbRFmLZyfcMZmATUgC5ueIvoLC9SWUZQYoXjcg7xPC/AqB091SlFO1rEYiCgRcwOzs0UoKyDcuCbFgWAPAi1vbWbMtnWaTnYX3GOp4jXpII4X6qnaKfzWzmNsGMSGy7L8QsgaWYMov5IJN9O4CvJyJ/dfPby7u9e2t/Nt1VN0U3mHOY+0QrxLCrCzKCO0A/fXuiq5KfALVE5/k7T7m6yjdve9+m3V3VL0VJWKnIjEZGJDZrkjSxRIGUFBre/zQNNK943KGfDJECN5d25N7aC1S1FP5h49o20TQy/LNzD809m0YG3UST/AFqJXZ2eMnmZgFPWSPWLEHvplopxYwz7xFRNHKsLIikSyb5Jv06acNa+1u0VAnJzHAxP/9k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89" y="6270755"/>
            <a:ext cx="194310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224" y="6003426"/>
            <a:ext cx="850776" cy="85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33049"/>
            <a:ext cx="864096" cy="102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889" y="5844672"/>
            <a:ext cx="721335" cy="94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11" y="5844672"/>
            <a:ext cx="1057336" cy="105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42" y="5844672"/>
            <a:ext cx="1047800" cy="10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1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Governance: </a:t>
            </a:r>
            <a:b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 dam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Bui Power Authority manages dam, resettlements, compensations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Engineering, Procurement and Construction (EPC) / Turn-key Project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Sinohydro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responsible for the construction of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dam and safety of workers, after construction 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host government becomes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responsible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ESIA conducted before the dam building started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 with Ghana’s legislation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Still complaints from locals &amp; lack of transparency from Bui Power Authority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460"/>
            <a:ext cx="2520280" cy="79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0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Case study: </a:t>
            </a:r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Zamfara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dam, Nigeria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Located in Northern Nigeria in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Zamfara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state, close to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Gusau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planning stage, not built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Projected generating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capacity of 100MW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Projected cost about US$160 million, to be financed by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Bank (International Rivers, 2014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builders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developers and contractors are China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Geo-Engineering Corporation CGC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80% of Nigeria’s population below poverty levels of 2$/day (World Bank, 2014)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0% of Nigerians do not have access to electricity, far more cook with traditional biofuels, in some areas up to 80% of the population 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World Bank,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2014; IEA, 2014)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Insufficient power generation and lack of access to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modern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fuels, aggravated by challenges of corruption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unequal distribution of wealth &amp; resources,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instable security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460"/>
            <a:ext cx="2520280" cy="79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9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3" t="27651" r="23810" b="7738"/>
          <a:stretch/>
        </p:blipFill>
        <p:spPr bwMode="auto">
          <a:xfrm>
            <a:off x="-19291" y="30662"/>
            <a:ext cx="7020176" cy="6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46" y="-1"/>
            <a:ext cx="5066169" cy="344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444331"/>
            <a:ext cx="4355976" cy="341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0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Lost case? The </a:t>
            </a:r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Zamfara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dam, Nigeria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Dam not built, but surveys carried out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Local people from 8 villages were consulted, including for resettlement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Dam raises promises for a better life: employments, poverty reduction, infrastructure, water supply, electricity, improved security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Stark contrast to the disillusioned views of those who have been affected by Chinese-built dams in Africa and beyond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Dam deal negotiated by ex-governor, power shift means project is shelved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 for smaller firm to negotiate deal with government in unstable political and highly corrupt system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Unstable security situation in Northern Nigeria due to Boko Haram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Overall unlikely that dam will be built in near future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460"/>
            <a:ext cx="2520280" cy="79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Project outlook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UK / EU donor &amp; firm interviews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Data analysis with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Nvivo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Comparative analysis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Writing papers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Dissemination events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460"/>
            <a:ext cx="2520280" cy="79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1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026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Conclusion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Dams are considered a low carbon energy source &amp; are currently experiencing large growth, partly due to the climate change debate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China is at the forefront of this revival of dams, investing heavily on a global scale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China’s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Sinohydro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China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ExIm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Bank play a large role in financing and building overseas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dams, but also smaller players relevant, although with mixed success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dam-builders’ behaviour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towards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environment, local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communities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national legislations is shaped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by the governance context set by the host country.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Ghana: set up 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comprehensive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governance framework and requested Chinese dam-builders to operate according to local legislations and best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practice, still major impacts on local population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Nigeria: high hopes of local population for the dam, but slim chances dam will be built, lack of capacity at dam-builder and government level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Realising the low carbon transition? Yes, but the practices of both Chinese dam-builders and host countries need to be improved to increase the sustainability of dams and its local impacts.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460"/>
            <a:ext cx="2520280" cy="79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2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460"/>
            <a:ext cx="2520280" cy="79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8946" y="1029504"/>
            <a:ext cx="896308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you for your attention</a:t>
            </a:r>
          </a:p>
          <a:p>
            <a:pPr algn="ctr"/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987824" y="2996952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8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00808"/>
            <a:ext cx="7200800" cy="5157192"/>
          </a:xfrm>
        </p:spPr>
        <p:txBody>
          <a:bodyPr>
            <a:normAutofit/>
          </a:bodyPr>
          <a:lstStyle/>
          <a:p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460"/>
            <a:ext cx="2520280" cy="79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4"/>
            <a:ext cx="9144000" cy="686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1056" y="332656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China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dams the world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2. Project overview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3. Case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studies: Bui dam and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Zamfara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dam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4. Project outlook &amp; conclusion</a:t>
            </a:r>
          </a:p>
        </p:txBody>
      </p:sp>
    </p:spTree>
    <p:extLst>
      <p:ext uri="{BB962C8B-B14F-4D97-AF65-F5344CB8AC3E}">
        <p14:creationId xmlns:p14="http://schemas.microsoft.com/office/powerpoint/2010/main" val="23889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China dams the world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rmAutofit fontScale="70000" lnSpcReduction="20000"/>
          </a:bodyPr>
          <a:lstStyle/>
          <a:p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renaissance of hydropower under Chinese leadership</a:t>
            </a:r>
          </a:p>
          <a:p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China </a:t>
            </a:r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is the world’s largest hydropower dam </a:t>
            </a:r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builder in </a:t>
            </a:r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terms of number and size of dams built, investment sums and global coverage. </a:t>
            </a:r>
            <a:endParaRPr lang="en-GB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330 Chinese </a:t>
            </a:r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overseas dams, </a:t>
            </a:r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about 40% in </a:t>
            </a:r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Southeast Asia </a:t>
            </a:r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and about 30% in Africa (International Rivers, 2014).</a:t>
            </a:r>
          </a:p>
          <a:p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SOE </a:t>
            </a:r>
            <a:r>
              <a:rPr lang="en-GB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Sinohydro</a:t>
            </a:r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plays major role</a:t>
            </a:r>
          </a:p>
          <a:p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history of domestic dam-building</a:t>
            </a:r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 but recently many Chinese overseas dams</a:t>
            </a:r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in LMICs - ‘</a:t>
            </a:r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Going Out Strategy’ </a:t>
            </a:r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Bosshard</a:t>
            </a:r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, 2009; McDonald et al, </a:t>
            </a:r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2009; International Rivers, 2012)</a:t>
            </a:r>
          </a:p>
          <a:p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Chinese domestic dam market is saturated</a:t>
            </a:r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overseas opportunities for firms, jobs, tax, access to natural resources</a:t>
            </a:r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(McNally et al 2009). 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460"/>
            <a:ext cx="2520280" cy="79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5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40188" cy="639762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Chinese overseas dam projects by location – World regions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95328" y="83671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Chinese builders involved in overseas dam projects</a:t>
            </a:r>
          </a:p>
        </p:txBody>
      </p:sp>
      <p:graphicFrame>
        <p:nvGraphicFramePr>
          <p:cNvPr id="9" name="Grafico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0891898"/>
              </p:ext>
            </p:extLst>
          </p:nvPr>
        </p:nvGraphicFramePr>
        <p:xfrm>
          <a:off x="0" y="1340768"/>
          <a:ext cx="4497388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460"/>
            <a:ext cx="2520280" cy="79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91805062"/>
              </p:ext>
            </p:extLst>
          </p:nvPr>
        </p:nvGraphicFramePr>
        <p:xfrm>
          <a:off x="3923928" y="1268760"/>
          <a:ext cx="5220072" cy="507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11760" y="58052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Data from International Rivers, 2014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Project aims &amp; methodology 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23497"/>
            <a:ext cx="8229600" cy="492191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First comparative analysis of the environmental, social, economic and political impacts of Chinese hydropower dam projects in LMICs.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Conceptual framework: ‘Political ecology of the Asian drivers’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ombining the analysis of power relations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 the access to natural resources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Greenberg &amp; Park, 1994;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Tan-Mullins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2007)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 assessing China’s impacts as a Rising Power and its channels of interaction with LMICs  (Humphrey &amp;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Messner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2005; Schmitz, 2006;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Kaplinsky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Messner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2008)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Themes: Organization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motives of Chinese hydropower actors; 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ocal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impacts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governance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implications; 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OECD interests.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460"/>
            <a:ext cx="2520280" cy="79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1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Fieldwork sites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Comparative case study analysis: 4 dams, 2 in Africa (Ghana, Nigeria), 2 in SE Asia (Cambodia,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Malaysia) and fieldwork in China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Africa: Bui dam, Ghana and ‘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Zamfara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’ dam, Nigeria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143 interviews: 71 with institutional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actors (policy-makers, firms,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NGOs, experts), 72 with affected communities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40 focus group discussions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142 household surveys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 mappings, data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analysis, EIA analysis, literature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460"/>
            <a:ext cx="2520280" cy="79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4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Case study: Bui dam, Ghana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Located in Northern Ghana on the Black Volta River, within Bui National Park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400 MW, started operation in 2013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Built by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Sinohydro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Funded by Chinese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Bank, Government of Ghana, Government of China, $620 million, part of trade deal (International Rivers, 2014)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50% of Ghana’s population below poverty levels of 2$/day (World Bank, 2014)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30% of Ghanaians do not have access to electricity, 65% cook with traditional biofuels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(World Bank, 2014)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Heavy reliance on hydropower for power generation 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460"/>
            <a:ext cx="2520280" cy="79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5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14087" r="35076" b="6250"/>
          <a:stretch/>
        </p:blipFill>
        <p:spPr bwMode="auto">
          <a:xfrm>
            <a:off x="7031" y="0"/>
            <a:ext cx="4303984" cy="685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243"/>
            <a:ext cx="3995936" cy="244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29376"/>
            <a:ext cx="5145087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585468"/>
            <a:ext cx="5174416" cy="329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1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Social and environmental implications: Bui dam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Flooding of 6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villages,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% of Bui National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Park,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loss of forest and savannah woodland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habitat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Threats to endangered species, such as rare black hippo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Resettlement of 1,216 people, sometimes poor infrastructure in resettlement area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7,500 people have lost access to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parts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farmland, grazing land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forests, loss of access to fishing grounds, negative impacts on livelihoods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Compensation payments and locals took part in consultation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meetings, EIA process includes mitigation measures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460"/>
            <a:ext cx="2520280" cy="79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1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4492</TotalTime>
  <Words>1140</Words>
  <Application>Microsoft Office PowerPoint</Application>
  <PresentationFormat>On-screen Show (4:3)</PresentationFormat>
  <Paragraphs>107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China goes global:  Chinese hydropower dams in Africa    </vt:lpstr>
      <vt:lpstr>PowerPoint Presentation</vt:lpstr>
      <vt:lpstr>1. China dams the world</vt:lpstr>
      <vt:lpstr>PowerPoint Presentation</vt:lpstr>
      <vt:lpstr>2. Project aims &amp; methodology </vt:lpstr>
      <vt:lpstr>2. Fieldwork sites</vt:lpstr>
      <vt:lpstr>3. Case study: Bui dam, Ghana</vt:lpstr>
      <vt:lpstr>PowerPoint Presentation</vt:lpstr>
      <vt:lpstr>3. Social and environmental implications: Bui dam</vt:lpstr>
      <vt:lpstr>3. Governance:  Bui dam</vt:lpstr>
      <vt:lpstr>3. Case study: Zamfara dam, Nigeria</vt:lpstr>
      <vt:lpstr>PowerPoint Presentation</vt:lpstr>
      <vt:lpstr>3. Lost case? The Zamfara dam, Nigeria</vt:lpstr>
      <vt:lpstr>4. Project outlook</vt:lpstr>
      <vt:lpstr>4. 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Goes Global:  A comparative study of Chinese hydropower dams in Africa and Asia</dc:title>
  <dc:creator>Frauke</dc:creator>
  <cp:lastModifiedBy>Frauke</cp:lastModifiedBy>
  <cp:revision>275</cp:revision>
  <cp:lastPrinted>2014-05-12T10:54:11Z</cp:lastPrinted>
  <dcterms:created xsi:type="dcterms:W3CDTF">2014-03-10T14:12:00Z</dcterms:created>
  <dcterms:modified xsi:type="dcterms:W3CDTF">2015-01-30T15:44:59Z</dcterms:modified>
</cp:coreProperties>
</file>