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87DEAB0-CBF1-4B21-9C0A-E57F8388622E}" type="datetimeFigureOut">
              <a:rPr lang="pt-PT" smtClean="0"/>
              <a:t>19/03/2015</a:t>
            </a:fld>
            <a:endParaRPr lang="pt-PT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PT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9DF11AE-114C-4C3D-80EF-37922E4618AC}" type="slidenum">
              <a:rPr lang="pt-PT" smtClean="0"/>
              <a:t>‹nº›</a:t>
            </a:fld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DEAB0-CBF1-4B21-9C0A-E57F8388622E}" type="datetimeFigureOut">
              <a:rPr lang="pt-PT" smtClean="0"/>
              <a:t>19/03/2015</a:t>
            </a:fld>
            <a:endParaRPr lang="pt-P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F11AE-114C-4C3D-80EF-37922E4618A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DEAB0-CBF1-4B21-9C0A-E57F8388622E}" type="datetimeFigureOut">
              <a:rPr lang="pt-PT" smtClean="0"/>
              <a:t>19/03/2015</a:t>
            </a:fld>
            <a:endParaRPr lang="pt-P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F11AE-114C-4C3D-80EF-37922E4618A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87DEAB0-CBF1-4B21-9C0A-E57F8388622E}" type="datetimeFigureOut">
              <a:rPr lang="pt-PT" smtClean="0"/>
              <a:t>19/03/2015</a:t>
            </a:fld>
            <a:endParaRPr lang="pt-PT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9DF11AE-114C-4C3D-80EF-37922E4618AC}" type="slidenum">
              <a:rPr lang="pt-PT" smtClean="0"/>
              <a:t>‹nº›</a:t>
            </a:fld>
            <a:endParaRPr lang="pt-PT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87DEAB0-CBF1-4B21-9C0A-E57F8388622E}" type="datetimeFigureOut">
              <a:rPr lang="pt-PT" smtClean="0"/>
              <a:t>19/03/2015</a:t>
            </a:fld>
            <a:endParaRPr lang="pt-P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PT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9DF11AE-114C-4C3D-80EF-37922E4618AC}" type="slidenum">
              <a:rPr lang="pt-PT" smtClean="0"/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DEAB0-CBF1-4B21-9C0A-E57F8388622E}" type="datetimeFigureOut">
              <a:rPr lang="pt-PT" smtClean="0"/>
              <a:t>19/03/2015</a:t>
            </a:fld>
            <a:endParaRPr lang="pt-PT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F11AE-114C-4C3D-80EF-37922E4618AC}" type="slidenum">
              <a:rPr lang="pt-PT" smtClean="0"/>
              <a:t>‹nº›</a:t>
            </a:fld>
            <a:endParaRPr lang="pt-PT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DEAB0-CBF1-4B21-9C0A-E57F8388622E}" type="datetimeFigureOut">
              <a:rPr lang="pt-PT" smtClean="0"/>
              <a:t>19/03/2015</a:t>
            </a:fld>
            <a:endParaRPr lang="pt-PT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F11AE-114C-4C3D-80EF-37922E4618AC}" type="slidenum">
              <a:rPr lang="pt-PT" smtClean="0"/>
              <a:t>‹nº›</a:t>
            </a:fld>
            <a:endParaRPr lang="pt-PT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87DEAB0-CBF1-4B21-9C0A-E57F8388622E}" type="datetimeFigureOut">
              <a:rPr lang="pt-PT" smtClean="0"/>
              <a:t>19/03/2015</a:t>
            </a:fld>
            <a:endParaRPr lang="pt-PT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9DF11AE-114C-4C3D-80EF-37922E4618AC}" type="slidenum">
              <a:rPr lang="pt-PT" smtClean="0"/>
              <a:t>‹nº›</a:t>
            </a:fld>
            <a:endParaRPr lang="pt-PT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DEAB0-CBF1-4B21-9C0A-E57F8388622E}" type="datetimeFigureOut">
              <a:rPr lang="pt-PT" smtClean="0"/>
              <a:t>19/03/2015</a:t>
            </a:fld>
            <a:endParaRPr lang="pt-PT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F11AE-114C-4C3D-80EF-37922E4618A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87DEAB0-CBF1-4B21-9C0A-E57F8388622E}" type="datetimeFigureOut">
              <a:rPr lang="pt-PT" smtClean="0"/>
              <a:t>19/03/2015</a:t>
            </a:fld>
            <a:endParaRPr lang="pt-PT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9DF11AE-114C-4C3D-80EF-37922E4618AC}" type="slidenum">
              <a:rPr lang="pt-PT" smtClean="0"/>
              <a:t>‹nº›</a:t>
            </a:fld>
            <a:endParaRPr lang="pt-PT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87DEAB0-CBF1-4B21-9C0A-E57F8388622E}" type="datetimeFigureOut">
              <a:rPr lang="pt-PT" smtClean="0"/>
              <a:t>19/03/2015</a:t>
            </a:fld>
            <a:endParaRPr lang="pt-PT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9DF11AE-114C-4C3D-80EF-37922E4618AC}" type="slidenum">
              <a:rPr lang="pt-PT" smtClean="0"/>
              <a:t>‹nº›</a:t>
            </a:fld>
            <a:endParaRPr lang="pt-PT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87DEAB0-CBF1-4B21-9C0A-E57F8388622E}" type="datetimeFigureOut">
              <a:rPr lang="pt-PT" smtClean="0"/>
              <a:t>19/03/2015</a:t>
            </a:fld>
            <a:endParaRPr lang="pt-PT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PT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9DF11AE-114C-4C3D-80EF-37922E4618AC}" type="slidenum">
              <a:rPr lang="pt-PT" smtClean="0"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116633"/>
            <a:ext cx="5436096" cy="362406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 smtClean="0"/>
              <a:t>The interests of Chinese Organizational Cultures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 smtClean="0"/>
              <a:t>Extending a Weberian view?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223309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-315416"/>
            <a:ext cx="8229600" cy="1143000"/>
          </a:xfrm>
        </p:spPr>
        <p:txBody>
          <a:bodyPr>
            <a:normAutofit/>
          </a:bodyPr>
          <a:lstStyle/>
          <a:p>
            <a:r>
              <a:rPr lang="pt-PT" dirty="0" smtClean="0"/>
              <a:t>SOCIOLOGIA DAS RELIGIÕES (WEBER)</a:t>
            </a:r>
            <a:endParaRPr lang="pt-PT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94972951"/>
              </p:ext>
            </p:extLst>
          </p:nvPr>
        </p:nvGraphicFramePr>
        <p:xfrm>
          <a:off x="179512" y="975360"/>
          <a:ext cx="8784976" cy="588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4392488"/>
              </a:tblGrid>
              <a:tr h="370840">
                <a:tc>
                  <a:txBody>
                    <a:bodyPr/>
                    <a:lstStyle/>
                    <a:p>
                      <a:r>
                        <a:rPr lang="pt-PT" sz="2200" dirty="0" smtClean="0"/>
                        <a:t>ÉTICA PROTESTANTE</a:t>
                      </a:r>
                      <a:endParaRPr lang="pt-PT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200" dirty="0" smtClean="0"/>
                        <a:t>ÉTICA CONFUCIONISTA</a:t>
                      </a:r>
                      <a:endParaRPr lang="pt-PT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200" dirty="0" smtClean="0"/>
                        <a:t>- Sentimento de vigilância por Deus;</a:t>
                      </a:r>
                    </a:p>
                    <a:p>
                      <a:r>
                        <a:rPr lang="pt-PT" sz="2200" dirty="0" smtClean="0"/>
                        <a:t>- Recompensa no além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200" dirty="0" smtClean="0"/>
                        <a:t>- Vida terrena representada como sacrifício</a:t>
                      </a:r>
                    </a:p>
                    <a:p>
                      <a:r>
                        <a:rPr lang="pt-PT" sz="2200" dirty="0" smtClean="0"/>
                        <a:t>- Condenação do ócio e do prazer</a:t>
                      </a:r>
                    </a:p>
                    <a:p>
                      <a:r>
                        <a:rPr lang="pt-PT" sz="2200" dirty="0" smtClean="0"/>
                        <a:t>- Angústia de</a:t>
                      </a:r>
                      <a:r>
                        <a:rPr lang="pt-PT" sz="2200" baseline="0" dirty="0" smtClean="0"/>
                        <a:t> cair no pecado</a:t>
                      </a:r>
                    </a:p>
                    <a:p>
                      <a:r>
                        <a:rPr lang="pt-PT" sz="2200" dirty="0" smtClean="0"/>
                        <a:t>- Salvação através da avareza</a:t>
                      </a:r>
                      <a:r>
                        <a:rPr lang="pt-PT" sz="2200" baseline="0" dirty="0" smtClean="0"/>
                        <a:t> e do trabalho</a:t>
                      </a:r>
                    </a:p>
                    <a:p>
                      <a:r>
                        <a:rPr lang="pt-PT" sz="2200" baseline="0" dirty="0" smtClean="0"/>
                        <a:t>- Impessoalidade nas relações inter-pares</a:t>
                      </a:r>
                    </a:p>
                    <a:p>
                      <a:endParaRPr lang="pt-PT" sz="2200" baseline="0" dirty="0" smtClean="0"/>
                    </a:p>
                    <a:p>
                      <a:r>
                        <a:rPr lang="pt-PT" sz="2200" baseline="0" dirty="0" smtClean="0"/>
                        <a:t>- “Ascetismo intra-mundano”</a:t>
                      </a:r>
                    </a:p>
                    <a:p>
                      <a:r>
                        <a:rPr lang="pt-PT" sz="2200" baseline="0" dirty="0" smtClean="0"/>
                        <a:t>Orientação para a poupança, acumulação e reinvestimento – ethos capitalista</a:t>
                      </a:r>
                      <a:endParaRPr lang="pt-PT" sz="2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200" dirty="0" smtClean="0"/>
                        <a:t>- Cariz</a:t>
                      </a:r>
                      <a:r>
                        <a:rPr lang="pt-PT" sz="2200" baseline="0" dirty="0" smtClean="0"/>
                        <a:t> contemplativo / místico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pt-PT" sz="2200" baseline="0" dirty="0" smtClean="0"/>
                        <a:t>Auto-controlo e Harmonia Homem – Mundo</a:t>
                      </a:r>
                    </a:p>
                    <a:p>
                      <a:r>
                        <a:rPr lang="pt-PT" sz="2200" baseline="0" dirty="0" smtClean="0"/>
                        <a:t>- Culto da piedade/ajustamento às convenções sociais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200" baseline="0" dirty="0" smtClean="0"/>
                        <a:t>- Redução das tensões sociais com o Mundo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200" baseline="0" dirty="0" smtClean="0"/>
                        <a:t>- Indivíduo constrangido pelo clã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200" baseline="0" dirty="0" smtClean="0"/>
                        <a:t>- Cultivada sobretudo por leigos</a:t>
                      </a:r>
                    </a:p>
                    <a:p>
                      <a:endParaRPr lang="pt-PT" sz="2200" baseline="0" dirty="0" smtClean="0"/>
                    </a:p>
                    <a:p>
                      <a:endParaRPr lang="pt-PT" sz="2200" dirty="0" smtClean="0"/>
                    </a:p>
                    <a:p>
                      <a:endParaRPr lang="pt-PT" sz="2200" dirty="0" smtClean="0"/>
                    </a:p>
                    <a:p>
                      <a:r>
                        <a:rPr lang="pt-PT" sz="2200" dirty="0" smtClean="0"/>
                        <a:t>- “Fuga</a:t>
                      </a:r>
                      <a:r>
                        <a:rPr lang="pt-PT" sz="2200" baseline="0" dirty="0" smtClean="0"/>
                        <a:t> contemplativa do Mundo” / </a:t>
                      </a:r>
                      <a:r>
                        <a:rPr lang="pt-PT" sz="2200" dirty="0" smtClean="0"/>
                        <a:t>Orientação não materialista</a:t>
                      </a:r>
                    </a:p>
                    <a:p>
                      <a:endParaRPr lang="pt-PT" sz="2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9347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China Going Out Strategy</a:t>
            </a:r>
            <a:endParaRPr lang="pt-PT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PT" dirty="0" smtClean="0"/>
              <a:t>Crescimento extraordinário do PIB chinês</a:t>
            </a:r>
          </a:p>
          <a:p>
            <a:r>
              <a:rPr lang="pt-PT" dirty="0" smtClean="0"/>
              <a:t>Sucesso considerável dos empresários chineses na diáspora</a:t>
            </a:r>
          </a:p>
          <a:p>
            <a:r>
              <a:rPr lang="pt-PT" dirty="0" smtClean="0"/>
              <a:t>Reinteresse pelas abordagens culturalistas – Cultura Organizacionais Chinesas</a:t>
            </a:r>
          </a:p>
          <a:p>
            <a:r>
              <a:rPr lang="pt-PT" dirty="0" smtClean="0"/>
              <a:t>Recuperação das abordagens Weberianas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075158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467600" cy="1143000"/>
          </a:xfrm>
        </p:spPr>
        <p:txBody>
          <a:bodyPr>
            <a:normAutofit/>
          </a:bodyPr>
          <a:lstStyle/>
          <a:p>
            <a:r>
              <a:rPr lang="pt-PT" dirty="0" smtClean="0"/>
              <a:t>Elementos culturalistas do sucesso das PMEs chinesas</a:t>
            </a:r>
            <a:endParaRPr lang="pt-PT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19256" cy="513318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t-PT" dirty="0" smtClean="0"/>
              <a:t>- “</a:t>
            </a:r>
            <a:r>
              <a:rPr lang="pt-PT" i="1" dirty="0"/>
              <a:t>utilitarianistic familism</a:t>
            </a:r>
            <a:r>
              <a:rPr lang="pt-PT" dirty="0" smtClean="0"/>
              <a:t>” (Lau, 1984: 72) – vantagens:</a:t>
            </a:r>
          </a:p>
          <a:p>
            <a:pPr marL="514350" indent="-514350">
              <a:buAutoNum type="alphaLcParenR"/>
            </a:pPr>
            <a:r>
              <a:rPr lang="pt-PT" dirty="0" smtClean="0"/>
              <a:t>Acesso ao crédito com base em poupanças familiares</a:t>
            </a:r>
          </a:p>
          <a:p>
            <a:pPr marL="514350" indent="-514350">
              <a:buAutoNum type="alphaLcParenR"/>
            </a:pPr>
            <a:r>
              <a:rPr lang="pt-PT" dirty="0" smtClean="0"/>
              <a:t>Controlo da folha salarial permitido pelo nepotismo</a:t>
            </a:r>
          </a:p>
          <a:p>
            <a:pPr marL="514350" indent="-514350">
              <a:buAutoNum type="alphaLcParenR"/>
            </a:pPr>
            <a:r>
              <a:rPr lang="pt-PT" dirty="0" smtClean="0"/>
              <a:t>Formação informal dos RH (empreendedorismo; trabalho árduo e resistência à rotina; poupança)</a:t>
            </a:r>
          </a:p>
          <a:p>
            <a:pPr marL="514350" indent="-514350">
              <a:buAutoNum type="alphaLcParenR"/>
            </a:pPr>
            <a:r>
              <a:rPr lang="pt-PT" dirty="0" smtClean="0"/>
              <a:t>Fortalecimento de uma cultura organizacional;</a:t>
            </a:r>
          </a:p>
          <a:p>
            <a:pPr marL="514350" indent="-514350">
              <a:buAutoNum type="alphaLcParenR"/>
            </a:pPr>
            <a:r>
              <a:rPr lang="pt-PT" dirty="0" smtClean="0"/>
              <a:t>Avaliação de desempenho contínua como chave da segurança familiar/empresarial - “common pool” (Redding, 1993: 38)</a:t>
            </a:r>
          </a:p>
          <a:p>
            <a:pPr marL="514350" indent="-514350">
              <a:buAutoNum type="alphaLcParenR"/>
            </a:pPr>
            <a:r>
              <a:rPr lang="pt-PT" dirty="0" smtClean="0"/>
              <a:t>Garantia da segurança familiar confidencialidade comercial</a:t>
            </a:r>
          </a:p>
          <a:p>
            <a:endParaRPr lang="pt-PT" dirty="0" smtClean="0"/>
          </a:p>
          <a:p>
            <a:pPr marL="0" indent="0">
              <a:buNone/>
            </a:pPr>
            <a:r>
              <a:rPr lang="pt-PT" dirty="0" smtClean="0"/>
              <a:t>- Carácter penetrante do guanxi na sociedade chinesa  em contextos de incerteza – “carefully calculated science” (Luo, 2007) </a:t>
            </a:r>
          </a:p>
          <a:p>
            <a:pPr marL="0" indent="0">
              <a:buNone/>
            </a:pPr>
            <a:endParaRPr lang="pt-PT" dirty="0" smtClean="0"/>
          </a:p>
          <a:p>
            <a:pPr marL="0" indent="0">
              <a:buNone/>
            </a:pPr>
            <a:r>
              <a:rPr lang="pt-PT" dirty="0" smtClean="0"/>
              <a:t>- Práticas patrimoniais / personalistas/ paternalistas de gestão (não burocráticas)</a:t>
            </a:r>
          </a:p>
          <a:p>
            <a:pPr marL="0" indent="0">
              <a:buNone/>
            </a:pPr>
            <a:endParaRPr lang="pt-PT" dirty="0" smtClean="0"/>
          </a:p>
          <a:p>
            <a:pPr marL="0" indent="0">
              <a:buNone/>
            </a:pPr>
            <a:endParaRPr lang="pt-PT" dirty="0" smtClean="0"/>
          </a:p>
          <a:p>
            <a:pPr marL="0" indent="0">
              <a:buNone/>
            </a:pPr>
            <a:endParaRPr lang="pt-PT" dirty="0" smtClean="0"/>
          </a:p>
          <a:p>
            <a:pPr marL="514350" indent="-514350">
              <a:buAutoNum type="alphaLcParenR"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178432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Perspectivas asiocêntricas</a:t>
            </a:r>
            <a:endParaRPr lang="pt-PT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873752"/>
          </a:xfrm>
        </p:spPr>
        <p:txBody>
          <a:bodyPr/>
          <a:lstStyle/>
          <a:p>
            <a:r>
              <a:rPr lang="pt-PT" dirty="0" smtClean="0"/>
              <a:t>Questionamento da aplicação de conceitos Ocidentais a realidades asiáticas</a:t>
            </a:r>
          </a:p>
          <a:p>
            <a:endParaRPr lang="pt-PT" dirty="0" smtClean="0"/>
          </a:p>
          <a:p>
            <a:r>
              <a:rPr lang="pt-PT" dirty="0" smtClean="0"/>
              <a:t>Análise das sociedades asiáticas com base nos respectivos sistemas de valores / sistemas filosóficos asiáticos</a:t>
            </a:r>
          </a:p>
          <a:p>
            <a:endParaRPr lang="pt-PT" dirty="0" smtClean="0"/>
          </a:p>
          <a:p>
            <a:r>
              <a:rPr lang="pt-PT" dirty="0" smtClean="0"/>
              <a:t>Alargamento de possibilidades metodológicas e epistemológicas de análise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215504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1122"/>
            <a:ext cx="8075240" cy="1143000"/>
          </a:xfrm>
        </p:spPr>
        <p:txBody>
          <a:bodyPr>
            <a:normAutofit/>
          </a:bodyPr>
          <a:lstStyle/>
          <a:p>
            <a:r>
              <a:rPr lang="pt-PT" dirty="0" smtClean="0"/>
              <a:t>Abordagens asiocêntricas - Precauções</a:t>
            </a:r>
            <a:endParaRPr lang="pt-PT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1700808"/>
            <a:ext cx="8280920" cy="4873752"/>
          </a:xfrm>
        </p:spPr>
        <p:txBody>
          <a:bodyPr/>
          <a:lstStyle/>
          <a:p>
            <a:r>
              <a:rPr lang="pt-PT" dirty="0" smtClean="0"/>
              <a:t>Armadilha do essencialismo - </a:t>
            </a:r>
            <a:r>
              <a:rPr lang="pt-PT" dirty="0"/>
              <a:t>“</a:t>
            </a:r>
            <a:r>
              <a:rPr lang="pt-PT" i="1" dirty="0"/>
              <a:t>high romance of transnational Chinese</a:t>
            </a:r>
            <a:r>
              <a:rPr lang="pt-PT" dirty="0" smtClean="0"/>
              <a:t>” (Nonini, 1997);</a:t>
            </a:r>
          </a:p>
          <a:p>
            <a:pPr marL="0" indent="0">
              <a:buNone/>
            </a:pPr>
            <a:endParaRPr lang="pt-PT" dirty="0" smtClean="0"/>
          </a:p>
          <a:p>
            <a:r>
              <a:rPr lang="pt-PT" dirty="0" smtClean="0"/>
              <a:t>Risco de generalização a todas as comunidades chinesas na diáspora;</a:t>
            </a:r>
          </a:p>
          <a:p>
            <a:endParaRPr lang="pt-PT" dirty="0" smtClean="0"/>
          </a:p>
          <a:p>
            <a:r>
              <a:rPr lang="pt-PT" dirty="0" smtClean="0"/>
              <a:t>Crescimento das empresas e transformação das formas de gestão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507772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REFLEXÕES FINAIS</a:t>
            </a:r>
            <a:endParaRPr lang="pt-PT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PT" dirty="0" smtClean="0"/>
              <a:t>Recuperação e reanálise dos pressupostos weberianos;</a:t>
            </a:r>
          </a:p>
          <a:p>
            <a:endParaRPr lang="pt-PT" dirty="0" smtClean="0"/>
          </a:p>
          <a:p>
            <a:r>
              <a:rPr lang="pt-PT" dirty="0" smtClean="0"/>
              <a:t>Necessidade de compreensão das culturas de gestão chinesas nos países de destino;</a:t>
            </a:r>
          </a:p>
          <a:p>
            <a:endParaRPr lang="pt-PT" dirty="0" smtClean="0"/>
          </a:p>
          <a:p>
            <a:r>
              <a:rPr lang="pt-PT" dirty="0" smtClean="0"/>
              <a:t>Futuras investigações: comparação de culturas organizacionais asiáticas com africanas (Ubuntu)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1939227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221</TotalTime>
  <Words>386</Words>
  <Application>Microsoft Office PowerPoint</Application>
  <PresentationFormat>Apresentação na tela (4:3)</PresentationFormat>
  <Paragraphs>62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Balcão Envidraçado</vt:lpstr>
      <vt:lpstr>The interests of Chinese Organizational Cultures</vt:lpstr>
      <vt:lpstr>SOCIOLOGIA DAS RELIGIÕES (WEBER)</vt:lpstr>
      <vt:lpstr>China Going Out Strategy</vt:lpstr>
      <vt:lpstr>Elementos culturalistas do sucesso das PMEs chinesas</vt:lpstr>
      <vt:lpstr>Perspectivas asiocêntricas</vt:lpstr>
      <vt:lpstr>Abordagens asiocêntricas - Precauções</vt:lpstr>
      <vt:lpstr>REFLEXÕES FINAIS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User</cp:lastModifiedBy>
  <cp:revision>8</cp:revision>
  <dcterms:created xsi:type="dcterms:W3CDTF">2015-03-19T06:36:42Z</dcterms:created>
  <dcterms:modified xsi:type="dcterms:W3CDTF">2015-03-19T12:13:16Z</dcterms:modified>
</cp:coreProperties>
</file>