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handoutMasterIdLst>
    <p:handoutMasterId r:id="rId24"/>
  </p:handoutMasterIdLst>
  <p:sldIdLst>
    <p:sldId id="310" r:id="rId3"/>
    <p:sldId id="257" r:id="rId4"/>
    <p:sldId id="278" r:id="rId5"/>
    <p:sldId id="279" r:id="rId6"/>
    <p:sldId id="280" r:id="rId7"/>
    <p:sldId id="276" r:id="rId8"/>
    <p:sldId id="293" r:id="rId9"/>
    <p:sldId id="309" r:id="rId10"/>
    <p:sldId id="307" r:id="rId11"/>
    <p:sldId id="304" r:id="rId12"/>
    <p:sldId id="305" r:id="rId13"/>
    <p:sldId id="301" r:id="rId14"/>
    <p:sldId id="302" r:id="rId15"/>
    <p:sldId id="303" r:id="rId16"/>
    <p:sldId id="294" r:id="rId17"/>
    <p:sldId id="295" r:id="rId18"/>
    <p:sldId id="296" r:id="rId19"/>
    <p:sldId id="297" r:id="rId20"/>
    <p:sldId id="298" r:id="rId21"/>
    <p:sldId id="308" r:id="rId22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76335" autoAdjust="0"/>
  </p:normalViewPr>
  <p:slideViewPr>
    <p:cSldViewPr>
      <p:cViewPr varScale="1">
        <p:scale>
          <a:sx n="56" d="100"/>
          <a:sy n="56" d="100"/>
        </p:scale>
        <p:origin x="-100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FD8F8-A5B4-4782-AFCE-11B0AD802E1B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1149A-ACEB-4E13-8977-6727B04B05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413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2324D-1D3D-4367-B0CB-CCD8A7134EB5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7F13B-7F23-4A83-916F-B097FEE2BD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843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A0E4A-DA79-4551-8380-1CE23E8A655D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216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Solar PV street</a:t>
            </a:r>
            <a:r>
              <a:rPr lang="en-GB" baseline="0" dirty="0" smtClean="0"/>
              <a:t> light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A0E4A-DA79-4551-8380-1CE23E8A655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25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Micro-hydro project, one of several in the region supported by German</a:t>
            </a:r>
            <a:r>
              <a:rPr lang="en-GB" baseline="0" dirty="0" smtClean="0"/>
              <a:t> Int’l Cooperation (GIZ), in </a:t>
            </a:r>
            <a:r>
              <a:rPr lang="en-GB" baseline="0" dirty="0" err="1" smtClean="0"/>
              <a:t>collab</a:t>
            </a:r>
            <a:r>
              <a:rPr lang="en-GB" baseline="0" dirty="0" smtClean="0"/>
              <a:t> with KSM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This project commissioned in 2008, 22 kW capacity</a:t>
            </a:r>
          </a:p>
          <a:p>
            <a:endParaRPr lang="en-GB" baseline="0" dirty="0" smtClean="0"/>
          </a:p>
          <a:p>
            <a:r>
              <a:rPr lang="en-GB" baseline="0" dirty="0" smtClean="0"/>
              <a:t>Power used for milling by day (upper right), electricity by night (mini-grid at lower left)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The grid connects - 29 HH and 23 small shops – pay monthly fees</a:t>
            </a:r>
          </a:p>
          <a:p>
            <a:endParaRPr lang="en-GB" baseline="0" dirty="0" smtClean="0"/>
          </a:p>
          <a:p>
            <a:r>
              <a:rPr lang="en-GB" baseline="0" dirty="0" smtClean="0"/>
              <a:t>GIZ provided a soft loan to owner, Mr. Lino </a:t>
            </a:r>
            <a:r>
              <a:rPr lang="en-GB" baseline="0" dirty="0" err="1" smtClean="0"/>
              <a:t>Ncada</a:t>
            </a:r>
            <a:r>
              <a:rPr lang="en-GB" baseline="0" dirty="0" smtClean="0"/>
              <a:t>, finished paying loan in 2013</a:t>
            </a:r>
          </a:p>
          <a:p>
            <a:endParaRPr lang="en-GB" baseline="0" dirty="0" smtClean="0"/>
          </a:p>
          <a:p>
            <a:r>
              <a:rPr lang="en-GB" baseline="0" dirty="0" smtClean="0"/>
              <a:t>Mr. Lino wants to build a second system nearby and hire local people to build and help run it, viewing it as a business opportunity</a:t>
            </a:r>
          </a:p>
          <a:p>
            <a:endParaRPr lang="en-GB" baseline="0" dirty="0" smtClean="0"/>
          </a:p>
          <a:p>
            <a:r>
              <a:rPr lang="en-GB" baseline="0" dirty="0" smtClean="0"/>
              <a:t>Turbines produced locally, generators imported from Germany (through South Africa via agents)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A0E4A-DA79-4551-8380-1CE23E8A655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776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Team of surveyors with Practical Action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A0E4A-DA79-4551-8380-1CE23E8A655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699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Themba</a:t>
            </a:r>
            <a:r>
              <a:rPr lang="en-GB" dirty="0" smtClean="0"/>
              <a:t> of</a:t>
            </a:r>
            <a:r>
              <a:rPr lang="en-GB" baseline="0" dirty="0" smtClean="0"/>
              <a:t> PA</a:t>
            </a:r>
            <a:r>
              <a:rPr lang="en-GB" dirty="0" smtClean="0"/>
              <a:t> interviewing</a:t>
            </a:r>
            <a:r>
              <a:rPr lang="en-GB" baseline="0" dirty="0" smtClean="0"/>
              <a:t> Mr Lino </a:t>
            </a:r>
            <a:r>
              <a:rPr lang="en-GB" baseline="0" dirty="0" err="1" smtClean="0"/>
              <a:t>Ncada</a:t>
            </a:r>
            <a:r>
              <a:rPr lang="en-GB" baseline="0" dirty="0" smtClean="0"/>
              <a:t>, own of the system owners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A0E4A-DA79-4551-8380-1CE23E8A655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740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Mini-hydro system, financing from EU, managed by FUNAE </a:t>
            </a:r>
          </a:p>
          <a:p>
            <a:endParaRPr lang="en-GB" baseline="0" dirty="0" smtClean="0"/>
          </a:p>
          <a:p>
            <a:r>
              <a:rPr lang="en-GB" baseline="0" dirty="0" smtClean="0"/>
              <a:t>Rehab of a hydro-powered mill owned by a Portuguese settler (Mr. Maia), abandoned site in 1980</a:t>
            </a:r>
          </a:p>
          <a:p>
            <a:endParaRPr lang="en-GB" baseline="0" dirty="0" smtClean="0"/>
          </a:p>
          <a:p>
            <a:r>
              <a:rPr lang="en-GB" baseline="0" dirty="0" smtClean="0"/>
              <a:t>700 kW capacity, mini-grid extends 4 km (plans to extend much further, out to 40 km)</a:t>
            </a:r>
          </a:p>
          <a:p>
            <a:endParaRPr lang="en-GB" baseline="0" dirty="0" smtClean="0"/>
          </a:p>
          <a:p>
            <a:r>
              <a:rPr lang="en-GB" baseline="0" dirty="0" smtClean="0"/>
              <a:t>3 video clubs (at lower right), but the 2 local grinding mills were unconnected </a:t>
            </a:r>
          </a:p>
          <a:p>
            <a:r>
              <a:rPr lang="en-GB" baseline="0" dirty="0" smtClean="0"/>
              <a:t>Women must cross a river into Malawi to grind corn</a:t>
            </a:r>
          </a:p>
          <a:p>
            <a:r>
              <a:rPr lang="en-GB" baseline="0" dirty="0" smtClean="0"/>
              <a:t>At a mill powered by diesel-generator</a:t>
            </a:r>
          </a:p>
          <a:p>
            <a:r>
              <a:rPr lang="en-GB" baseline="0" dirty="0" smtClean="0"/>
              <a:t>No payment or revenue collection system in place/ raises questions of willingness to pay </a:t>
            </a:r>
          </a:p>
          <a:p>
            <a:endParaRPr lang="en-GB" baseline="0" dirty="0" smtClean="0"/>
          </a:p>
          <a:p>
            <a:r>
              <a:rPr lang="en-GB" baseline="0" dirty="0" smtClean="0"/>
              <a:t>Limited sense of local ownership in project design – ‘fiscal’ (supervisor) from Beira, assistants from </a:t>
            </a:r>
            <a:r>
              <a:rPr lang="en-GB" baseline="0" dirty="0" err="1" smtClean="0"/>
              <a:t>Nampula</a:t>
            </a:r>
            <a:r>
              <a:rPr lang="en-GB" baseline="0" dirty="0" smtClean="0"/>
              <a:t> and </a:t>
            </a:r>
            <a:r>
              <a:rPr lang="en-GB" baseline="0" dirty="0" err="1" smtClean="0"/>
              <a:t>Quelimane</a:t>
            </a:r>
            <a:r>
              <a:rPr lang="en-GB" baseline="0" dirty="0" smtClean="0"/>
              <a:t> – perhaps a lost </a:t>
            </a:r>
            <a:r>
              <a:rPr lang="en-GB" baseline="0" dirty="0" err="1" smtClean="0"/>
              <a:t>opp</a:t>
            </a:r>
            <a:r>
              <a:rPr lang="en-GB" baseline="0" dirty="0" smtClean="0"/>
              <a:t> to train local people for these positions</a:t>
            </a:r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A0E4A-DA79-4551-8380-1CE23E8A655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298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A0E4A-DA79-4551-8380-1CE23E8A655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999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A0E4A-DA79-4551-8380-1CE23E8A655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05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A0E4A-DA79-4551-8380-1CE23E8A655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360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A0E4A-DA79-4551-8380-1CE23E8A655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353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7F13B-7F23-4A83-916F-B097FEE2BDE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315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Brief 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7F13B-7F23-4A83-916F-B097FEE2BDE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315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MZ is in the midst of an extractive turn, and while there growing is interest in RETs, we must view it in this broader context</a:t>
            </a:r>
          </a:p>
          <a:p>
            <a:endParaRPr lang="en-GB" baseline="0" dirty="0" smtClean="0"/>
          </a:p>
          <a:p>
            <a:r>
              <a:rPr lang="en-GB" baseline="0" dirty="0" smtClean="0"/>
              <a:t>Table from UN Conference on Trade and Development, 2012 shows 10</a:t>
            </a:r>
            <a:r>
              <a:rPr lang="en-GB" dirty="0" smtClean="0"/>
              <a:t> largest ‘greenfield’</a:t>
            </a:r>
            <a:r>
              <a:rPr lang="en-GB" baseline="0" dirty="0" smtClean="0"/>
              <a:t> projects in extractive resources</a:t>
            </a:r>
          </a:p>
          <a:p>
            <a:endParaRPr lang="en-GB" baseline="0" dirty="0" smtClean="0"/>
          </a:p>
          <a:p>
            <a:r>
              <a:rPr lang="en-GB" baseline="0" dirty="0" smtClean="0"/>
              <a:t>-Mozambique figures in 3 of top 4 </a:t>
            </a:r>
          </a:p>
          <a:p>
            <a:r>
              <a:rPr lang="en-GB" baseline="0" dirty="0" smtClean="0"/>
              <a:t>-Gives you a sense of actors involved, investment sizes – 2-3 billion USD, India’s Jindal in coal, also ENI (Italy) and Sasol (SA) in gas</a:t>
            </a:r>
          </a:p>
          <a:p>
            <a:r>
              <a:rPr lang="en-GB" baseline="0" dirty="0" smtClean="0"/>
              <a:t>-Note estimated jobs created is very low – 161 in ENI’s case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A0E4A-DA79-4551-8380-1CE23E8A655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990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MZ not a historically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impt</a:t>
            </a:r>
            <a:r>
              <a:rPr lang="en-GB" baseline="0" dirty="0" smtClean="0"/>
              <a:t> mining site or minerals producer (unlike South Africa or Zambia for ex.), did not appear on global mining </a:t>
            </a:r>
            <a:r>
              <a:rPr lang="en-GB" baseline="0" dirty="0" err="1" smtClean="0"/>
              <a:t>co’s</a:t>
            </a:r>
            <a:r>
              <a:rPr lang="en-GB" baseline="0" dirty="0" smtClean="0"/>
              <a:t> radar until the past decade.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This changed in 2008 – visiting geologists in the central prov. of </a:t>
            </a:r>
            <a:r>
              <a:rPr lang="en-GB" baseline="0" dirty="0" err="1" smtClean="0"/>
              <a:t>Tete</a:t>
            </a:r>
            <a:r>
              <a:rPr lang="en-GB" baseline="0" dirty="0" smtClean="0"/>
              <a:t> found the coal seam under </a:t>
            </a:r>
            <a:r>
              <a:rPr lang="en-GB" baseline="0" dirty="0" err="1" smtClean="0"/>
              <a:t>Moatize</a:t>
            </a:r>
            <a:r>
              <a:rPr lang="en-GB" baseline="0" dirty="0" smtClean="0"/>
              <a:t> basin contains high-grade coking coal, an ingredient in steel manufacture, also lower-grade thermal coal</a:t>
            </a:r>
          </a:p>
          <a:p>
            <a:r>
              <a:rPr lang="en-GB" baseline="0" dirty="0" smtClean="0"/>
              <a:t>But operations face infrastructure bottlenecks, hobbled by falling coal prices (since 2013)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7F13B-7F23-4A83-916F-B097FEE2BDE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923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Acc</a:t>
            </a:r>
            <a:r>
              <a:rPr lang="en-GB" dirty="0" smtClean="0"/>
              <a:t> to IEA’s </a:t>
            </a:r>
            <a:r>
              <a:rPr lang="en-GB" i="1" dirty="0" smtClean="0"/>
              <a:t>Africa Energy Outloo</a:t>
            </a:r>
            <a:r>
              <a:rPr lang="en-GB" dirty="0" smtClean="0"/>
              <a:t>k 2014,</a:t>
            </a:r>
            <a:r>
              <a:rPr lang="en-GB" baseline="0" dirty="0" smtClean="0"/>
              <a:t> MZ is now 2</a:t>
            </a:r>
            <a:r>
              <a:rPr lang="en-GB" baseline="30000" dirty="0" smtClean="0"/>
              <a:t>nd</a:t>
            </a:r>
            <a:r>
              <a:rPr lang="en-GB" baseline="0" dirty="0" smtClean="0"/>
              <a:t> largest player in coal in Africa, following SA</a:t>
            </a:r>
          </a:p>
          <a:p>
            <a:r>
              <a:rPr lang="en-GB" baseline="0" dirty="0" smtClean="0"/>
              <a:t>(MZ has coking coal, which follows a different dynamic)</a:t>
            </a:r>
          </a:p>
          <a:p>
            <a:endParaRPr lang="en-GB" baseline="0" dirty="0" smtClean="0"/>
          </a:p>
          <a:p>
            <a:r>
              <a:rPr lang="en-GB" baseline="0" dirty="0" smtClean="0"/>
              <a:t>But companies operating in the country depend on a colonial-era, multi-use, single track railway – the </a:t>
            </a:r>
            <a:r>
              <a:rPr lang="en-GB" baseline="0" dirty="0" err="1" smtClean="0"/>
              <a:t>Sena</a:t>
            </a:r>
            <a:r>
              <a:rPr lang="en-GB" baseline="0" dirty="0" smtClean="0"/>
              <a:t> line (</a:t>
            </a:r>
            <a:r>
              <a:rPr lang="en-GB" u="sng" baseline="0" dirty="0" smtClean="0"/>
              <a:t>show on map</a:t>
            </a:r>
            <a:r>
              <a:rPr lang="en-GB" baseline="0" dirty="0" smtClean="0"/>
              <a:t>)</a:t>
            </a:r>
          </a:p>
          <a:p>
            <a:r>
              <a:rPr lang="en-GB" baseline="0" dirty="0" smtClean="0"/>
              <a:t>MZ authorities rejected a proposal by RT of barging coal down the Zambezi River</a:t>
            </a:r>
          </a:p>
          <a:p>
            <a:r>
              <a:rPr lang="en-GB" baseline="0" dirty="0" smtClean="0"/>
              <a:t>So main transport option is railway–but capacity expansion and new </a:t>
            </a:r>
            <a:r>
              <a:rPr lang="en-GB" baseline="0" dirty="0" err="1" smtClean="0"/>
              <a:t>infras</a:t>
            </a:r>
            <a:r>
              <a:rPr lang="en-GB" baseline="0" dirty="0" smtClean="0"/>
              <a:t> are needed to foster export growth and sufficient economies of scale</a:t>
            </a:r>
          </a:p>
          <a:p>
            <a:r>
              <a:rPr lang="en-GB" baseline="0" dirty="0" smtClean="0"/>
              <a:t>Preferred route is the </a:t>
            </a:r>
            <a:r>
              <a:rPr lang="en-GB" baseline="0" dirty="0" err="1" smtClean="0"/>
              <a:t>Nacala</a:t>
            </a:r>
            <a:r>
              <a:rPr lang="en-GB" baseline="0" dirty="0" smtClean="0"/>
              <a:t> Corridor, a 900 km railway crossing via </a:t>
            </a:r>
            <a:r>
              <a:rPr lang="en-GB" baseline="0" dirty="0" err="1" smtClean="0"/>
              <a:t>So.</a:t>
            </a:r>
            <a:r>
              <a:rPr lang="en-GB" baseline="0" dirty="0" smtClean="0"/>
              <a:t> Malawi, linking to new deep water port at </a:t>
            </a:r>
            <a:r>
              <a:rPr lang="en-GB" baseline="0" dirty="0" err="1" smtClean="0"/>
              <a:t>Nacala</a:t>
            </a:r>
            <a:r>
              <a:rPr lang="en-GB" baseline="0" dirty="0" smtClean="0"/>
              <a:t> (</a:t>
            </a:r>
            <a:r>
              <a:rPr lang="en-GB" u="sng" baseline="0" dirty="0" smtClean="0"/>
              <a:t>show on map</a:t>
            </a:r>
            <a:r>
              <a:rPr lang="en-GB" baseline="0" dirty="0" smtClean="0"/>
              <a:t>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7F13B-7F23-4A83-916F-B097FEE2BDE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816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7F13B-7F23-4A83-916F-B097FEE2BDE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315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MZ produces a huge surplus of hydroelectricity at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Cahora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Bassa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Dam on the Zambezi (2075 MW)</a:t>
            </a:r>
            <a:endParaRPr lang="en-GB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it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still relies extensively on firewood and charcoal for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major source of energy for some 80% of the pop – higher in rural areas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 little infrastructure has been installed to distribute power to local people, esp. outside major cities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Solar PV and RETs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having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growing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presence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rural areas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7F13B-7F23-4A83-916F-B097FEE2BDE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344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FUNAE with financial</a:t>
            </a:r>
            <a:r>
              <a:rPr lang="en-GB" baseline="0" dirty="0" smtClean="0"/>
              <a:t> support from Belgian </a:t>
            </a:r>
            <a:r>
              <a:rPr lang="en-GB" baseline="0" dirty="0" err="1" smtClean="0"/>
              <a:t>Gov</a:t>
            </a:r>
            <a:r>
              <a:rPr lang="en-GB" baseline="0" dirty="0" smtClean="0"/>
              <a:t>, BTC</a:t>
            </a:r>
            <a:endParaRPr lang="en-GB" dirty="0" smtClean="0"/>
          </a:p>
          <a:p>
            <a:r>
              <a:rPr lang="en-GB" baseline="0" dirty="0" smtClean="0"/>
              <a:t>Mini-grid system is linked to admin building, primary school, police and 6 teachers houses, and 10 </a:t>
            </a:r>
            <a:r>
              <a:rPr lang="en-GB" baseline="0" dirty="0" err="1" smtClean="0"/>
              <a:t>bancas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fixtas</a:t>
            </a:r>
            <a:endParaRPr lang="en-GB" baseline="0" dirty="0" smtClean="0"/>
          </a:p>
          <a:p>
            <a:r>
              <a:rPr lang="en-GB" baseline="0" dirty="0" smtClean="0"/>
              <a:t>But ordinary residents remain unconnected</a:t>
            </a:r>
          </a:p>
          <a:p>
            <a:r>
              <a:rPr lang="en-GB" baseline="0" dirty="0" smtClean="0"/>
              <a:t>Lacking payment system – shopkeepers pay MT 70 (about $2.50) - symbolic</a:t>
            </a:r>
          </a:p>
          <a:p>
            <a:r>
              <a:rPr lang="en-GB" baseline="0" dirty="0" smtClean="0"/>
              <a:t>Can see potential for spontaneous or illegal connections – local residents wish to be connected</a:t>
            </a:r>
          </a:p>
          <a:p>
            <a:r>
              <a:rPr lang="en-GB" baseline="0" dirty="0" smtClean="0"/>
              <a:t>Lack of capacity (only up to 5 kW) in system </a:t>
            </a:r>
          </a:p>
          <a:p>
            <a:r>
              <a:rPr lang="en-GB" baseline="0" dirty="0" smtClean="0"/>
              <a:t>Majority of HH rely on burning wood or charcoal for cooking and heating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A0E4A-DA79-4551-8380-1CE23E8A655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833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FUNAE project, finance</a:t>
            </a:r>
            <a:r>
              <a:rPr lang="en-GB" baseline="0" dirty="0" smtClean="0"/>
              <a:t> through the</a:t>
            </a:r>
            <a:r>
              <a:rPr lang="en-GB" dirty="0" smtClean="0"/>
              <a:t> World Bank’s ERAP programme</a:t>
            </a:r>
          </a:p>
          <a:p>
            <a:endParaRPr lang="en-GB" dirty="0" smtClean="0"/>
          </a:p>
          <a:p>
            <a:r>
              <a:rPr lang="en-GB" dirty="0" smtClean="0"/>
              <a:t>Solar stand-alone</a:t>
            </a:r>
            <a:r>
              <a:rPr lang="en-GB" baseline="0" dirty="0" smtClean="0"/>
              <a:t> systems (SHS) in school, clinic, homes and </a:t>
            </a:r>
            <a:r>
              <a:rPr lang="en-GB" i="1" baseline="0" dirty="0" err="1" smtClean="0"/>
              <a:t>bancas</a:t>
            </a:r>
            <a:r>
              <a:rPr lang="en-GB" i="1" baseline="0" dirty="0" smtClean="0"/>
              <a:t> </a:t>
            </a:r>
            <a:r>
              <a:rPr lang="en-GB" i="1" baseline="0" dirty="0" err="1" smtClean="0"/>
              <a:t>fixas</a:t>
            </a:r>
            <a:r>
              <a:rPr lang="en-GB" i="1" baseline="0" dirty="0" smtClean="0"/>
              <a:t> </a:t>
            </a:r>
            <a:r>
              <a:rPr lang="en-GB" i="0" baseline="0" dirty="0" smtClean="0"/>
              <a:t>(fixed stalls)</a:t>
            </a:r>
            <a:endParaRPr lang="en-GB" i="1" dirty="0" smtClean="0"/>
          </a:p>
          <a:p>
            <a:endParaRPr lang="en-GB" baseline="0" dirty="0" smtClean="0"/>
          </a:p>
          <a:p>
            <a:r>
              <a:rPr lang="en-GB" baseline="0" dirty="0" smtClean="0"/>
              <a:t>8 months later, contracts not being honoured by both parties</a:t>
            </a:r>
          </a:p>
          <a:p>
            <a:endParaRPr lang="en-GB" baseline="0" dirty="0" smtClean="0"/>
          </a:p>
          <a:p>
            <a:r>
              <a:rPr lang="en-GB" baseline="0" dirty="0" smtClean="0"/>
              <a:t>2 out of 10 street lights working – both close to </a:t>
            </a:r>
            <a:r>
              <a:rPr lang="en-GB" i="0" baseline="0" dirty="0" smtClean="0"/>
              <a:t>administration building and staff houses</a:t>
            </a:r>
            <a:endParaRPr lang="en-GB" baseline="0" dirty="0" smtClean="0"/>
          </a:p>
          <a:p>
            <a:endParaRPr lang="en-GB" baseline="0" dirty="0" smtClean="0"/>
          </a:p>
          <a:p>
            <a:r>
              <a:rPr lang="en-GB" baseline="0" dirty="0" smtClean="0"/>
              <a:t>FUNAE’s project is having (unintended) effect of raising shopkeepers’ profitability – (they tend to be among the better-off in the village)</a:t>
            </a:r>
          </a:p>
          <a:p>
            <a:endParaRPr lang="en-GB" baseline="0" dirty="0" smtClean="0"/>
          </a:p>
          <a:p>
            <a:r>
              <a:rPr lang="en-GB" baseline="0" dirty="0" smtClean="0"/>
              <a:t>DIY solar panels are also important, indicating pre-existing demand for electricity</a:t>
            </a:r>
          </a:p>
          <a:p>
            <a:endParaRPr lang="en-GB" i="1" baseline="0" dirty="0" smtClean="0"/>
          </a:p>
          <a:p>
            <a:r>
              <a:rPr lang="en-GB" i="1" baseline="0" dirty="0" err="1" smtClean="0"/>
              <a:t>Chefe</a:t>
            </a:r>
            <a:r>
              <a:rPr lang="en-GB" i="1" baseline="0" dirty="0" smtClean="0"/>
              <a:t> do </a:t>
            </a:r>
            <a:r>
              <a:rPr lang="en-GB" i="1" baseline="0" dirty="0" err="1" smtClean="0"/>
              <a:t>posto</a:t>
            </a:r>
            <a:r>
              <a:rPr lang="en-GB" i="1" baseline="0" dirty="0" smtClean="0"/>
              <a:t> </a:t>
            </a:r>
            <a:r>
              <a:rPr lang="en-GB" baseline="0" dirty="0" smtClean="0"/>
              <a:t>is proud of SHS, even if they don’t work – many nearby villages lack them</a:t>
            </a:r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A0E4A-DA79-4551-8380-1CE23E8A655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831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AB55-808A-45A2-BF46-F0E4C703DCBB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13A5-2286-45A7-AC7E-795D6F31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023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AB55-808A-45A2-BF46-F0E4C703DCBB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13A5-2286-45A7-AC7E-795D6F31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356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AB55-808A-45A2-BF46-F0E4C703DCBB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13A5-2286-45A7-AC7E-795D6F31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192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03184-673D-46EB-B944-D231182BE8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2E0C-BEB3-490F-BB7F-5049B00F8D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37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03184-673D-46EB-B944-D231182BE8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2E0C-BEB3-490F-BB7F-5049B00F8D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927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03184-673D-46EB-B944-D231182BE8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2E0C-BEB3-490F-BB7F-5049B00F8D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03184-673D-46EB-B944-D231182BE8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2E0C-BEB3-490F-BB7F-5049B00F8D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33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03184-673D-46EB-B944-D231182BE8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2E0C-BEB3-490F-BB7F-5049B00F8D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620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03184-673D-46EB-B944-D231182BE8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2E0C-BEB3-490F-BB7F-5049B00F8D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545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03184-673D-46EB-B944-D231182BE8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2E0C-BEB3-490F-BB7F-5049B00F8D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694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03184-673D-46EB-B944-D231182BE8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2E0C-BEB3-490F-BB7F-5049B00F8D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04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AB55-808A-45A2-BF46-F0E4C703DCBB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13A5-2286-45A7-AC7E-795D6F31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411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03184-673D-46EB-B944-D231182BE8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2E0C-BEB3-490F-BB7F-5049B00F8D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128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03184-673D-46EB-B944-D231182BE8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2E0C-BEB3-490F-BB7F-5049B00F8D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092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03184-673D-46EB-B944-D231182BE8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2E0C-BEB3-490F-BB7F-5049B00F8D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114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AB55-808A-45A2-BF46-F0E4C703DCBB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13A5-2286-45A7-AC7E-795D6F31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64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AB55-808A-45A2-BF46-F0E4C703DCBB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13A5-2286-45A7-AC7E-795D6F31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510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AB55-808A-45A2-BF46-F0E4C703DCBB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13A5-2286-45A7-AC7E-795D6F31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457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AB55-808A-45A2-BF46-F0E4C703DCBB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13A5-2286-45A7-AC7E-795D6F31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967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AB55-808A-45A2-BF46-F0E4C703DCBB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13A5-2286-45A7-AC7E-795D6F31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326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AB55-808A-45A2-BF46-F0E4C703DCBB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13A5-2286-45A7-AC7E-795D6F31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997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AB55-808A-45A2-BF46-F0E4C703DCBB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13A5-2286-45A7-AC7E-795D6F31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76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8AB55-808A-45A2-BF46-F0E4C703DCBB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113A5-2286-45A7-AC7E-795D6F319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37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03184-673D-46EB-B944-D231182BE8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12E0C-BEB3-490F-BB7F-5049B00F8D7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04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772400" cy="1470025"/>
          </a:xfrm>
        </p:spPr>
        <p:txBody>
          <a:bodyPr>
            <a:normAutofit/>
          </a:bodyPr>
          <a:lstStyle/>
          <a:p>
            <a:r>
              <a:rPr lang="en-GB" sz="3600" dirty="0" smtClean="0"/>
              <a:t>Mozambique’s multifaceted energy challenge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2420888"/>
            <a:ext cx="6400800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</a:rPr>
              <a:t>Joshua </a:t>
            </a:r>
            <a:r>
              <a:rPr lang="en-GB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Kirshner</a:t>
            </a:r>
            <a:endParaRPr lang="en-GB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University of York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Maputo – March 19, 2015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endParaRPr lang="en-GB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95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3600" dirty="0" err="1" smtClean="0"/>
              <a:t>Mavonde</a:t>
            </a:r>
            <a:r>
              <a:rPr lang="en-GB" sz="3600" dirty="0" smtClean="0"/>
              <a:t>, </a:t>
            </a:r>
            <a:r>
              <a:rPr lang="en-GB" sz="3600" dirty="0" err="1" smtClean="0"/>
              <a:t>Manica</a:t>
            </a:r>
            <a:r>
              <a:rPr lang="en-GB" sz="3600" dirty="0" smtClean="0"/>
              <a:t> province</a:t>
            </a:r>
            <a:endParaRPr lang="en-GB" sz="3600" dirty="0"/>
          </a:p>
        </p:txBody>
      </p:sp>
      <p:pic>
        <p:nvPicPr>
          <p:cNvPr id="6" name="Content Placeholder 5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9032"/>
            <a:ext cx="3744000" cy="2808000"/>
          </a:xfrm>
        </p:spPr>
      </p:pic>
      <p:pic>
        <p:nvPicPr>
          <p:cNvPr id="7" name="Picture 6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53" y="908720"/>
            <a:ext cx="3744000" cy="2808312"/>
          </a:xfrm>
          <a:prstGeom prst="rect">
            <a:avLst/>
          </a:prstGeom>
        </p:spPr>
      </p:pic>
      <p:pic>
        <p:nvPicPr>
          <p:cNvPr id="8" name="Picture 7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833664"/>
            <a:ext cx="3744000" cy="2808312"/>
          </a:xfrm>
          <a:prstGeom prst="rect">
            <a:avLst/>
          </a:prstGeom>
        </p:spPr>
      </p:pic>
      <p:pic>
        <p:nvPicPr>
          <p:cNvPr id="9" name="Picture 8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64" y="3833664"/>
            <a:ext cx="3744000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7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80512" cy="6885384"/>
          </a:xfrm>
        </p:spPr>
      </p:pic>
    </p:spTree>
    <p:extLst>
      <p:ext uri="{BB962C8B-B14F-4D97-AF65-F5344CB8AC3E}">
        <p14:creationId xmlns:p14="http://schemas.microsoft.com/office/powerpoint/2010/main" val="267292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3600" dirty="0" smtClean="0"/>
              <a:t>Chua, </a:t>
            </a:r>
            <a:r>
              <a:rPr lang="en-GB" sz="3600" dirty="0" err="1" smtClean="0"/>
              <a:t>Manica</a:t>
            </a:r>
            <a:r>
              <a:rPr lang="en-GB" sz="3600" dirty="0" smtClean="0"/>
              <a:t> province</a:t>
            </a:r>
            <a:endParaRPr lang="en-GB" sz="3600" dirty="0"/>
          </a:p>
        </p:txBody>
      </p:sp>
      <p:pic>
        <p:nvPicPr>
          <p:cNvPr id="4" name="Content Placeholder 3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32" y="1268760"/>
            <a:ext cx="3566160" cy="2651760"/>
          </a:xfrm>
        </p:spPr>
      </p:pic>
      <p:pic>
        <p:nvPicPr>
          <p:cNvPr id="3" name="Picture 2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001" y="1268760"/>
            <a:ext cx="3566160" cy="2651760"/>
          </a:xfrm>
          <a:prstGeom prst="rect">
            <a:avLst/>
          </a:prstGeom>
        </p:spPr>
      </p:pic>
      <p:pic>
        <p:nvPicPr>
          <p:cNvPr id="5" name="Picture 4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62" y="4077072"/>
            <a:ext cx="3566160" cy="2651760"/>
          </a:xfrm>
          <a:prstGeom prst="rect">
            <a:avLst/>
          </a:prstGeom>
        </p:spPr>
      </p:pic>
      <p:pic>
        <p:nvPicPr>
          <p:cNvPr id="7" name="Picture 6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001" y="4077072"/>
            <a:ext cx="3566160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2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41"/>
            <a:ext cx="9166457" cy="6874843"/>
          </a:xfrm>
        </p:spPr>
      </p:pic>
    </p:spTree>
    <p:extLst>
      <p:ext uri="{BB962C8B-B14F-4D97-AF65-F5344CB8AC3E}">
        <p14:creationId xmlns:p14="http://schemas.microsoft.com/office/powerpoint/2010/main" val="134266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80512" cy="6885384"/>
          </a:xfrm>
        </p:spPr>
      </p:pic>
    </p:spTree>
    <p:extLst>
      <p:ext uri="{BB962C8B-B14F-4D97-AF65-F5344CB8AC3E}">
        <p14:creationId xmlns:p14="http://schemas.microsoft.com/office/powerpoint/2010/main" val="195185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GB" sz="3600" dirty="0" err="1" smtClean="0"/>
              <a:t>Majaua</a:t>
            </a:r>
            <a:r>
              <a:rPr lang="en-GB" sz="3600" dirty="0" smtClean="0"/>
              <a:t>-Maia, </a:t>
            </a:r>
            <a:r>
              <a:rPr lang="en-GB" sz="3600" dirty="0" err="1" smtClean="0"/>
              <a:t>Zambezia</a:t>
            </a:r>
            <a:r>
              <a:rPr lang="en-GB" sz="3600" dirty="0" smtClean="0"/>
              <a:t> province</a:t>
            </a:r>
            <a:endParaRPr lang="en-GB" sz="3600" dirty="0"/>
          </a:p>
        </p:txBody>
      </p:sp>
      <p:pic>
        <p:nvPicPr>
          <p:cNvPr id="4" name="Content Placeholder 3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24" y="1412776"/>
            <a:ext cx="3566160" cy="2651760"/>
          </a:xfrm>
        </p:spPr>
      </p:pic>
      <p:pic>
        <p:nvPicPr>
          <p:cNvPr id="3" name="Picture 2"/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77"/>
          <a:stretch/>
        </p:blipFill>
        <p:spPr>
          <a:xfrm>
            <a:off x="4716016" y="4149080"/>
            <a:ext cx="3566160" cy="2651760"/>
          </a:xfrm>
          <a:prstGeom prst="rect">
            <a:avLst/>
          </a:prstGeom>
        </p:spPr>
      </p:pic>
      <p:pic>
        <p:nvPicPr>
          <p:cNvPr id="6" name="Picture 5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776"/>
            <a:ext cx="3566160" cy="2651760"/>
          </a:xfrm>
          <a:prstGeom prst="rect">
            <a:avLst/>
          </a:prstGeom>
        </p:spPr>
      </p:pic>
      <p:pic>
        <p:nvPicPr>
          <p:cNvPr id="7" name="Content Placeholder 3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24" y="4151882"/>
            <a:ext cx="3566160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4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80512" cy="6885384"/>
          </a:xfrm>
        </p:spPr>
      </p:pic>
    </p:spTree>
    <p:extLst>
      <p:ext uri="{BB962C8B-B14F-4D97-AF65-F5344CB8AC3E}">
        <p14:creationId xmlns:p14="http://schemas.microsoft.com/office/powerpoint/2010/main" val="252626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41"/>
            <a:ext cx="9166457" cy="6874843"/>
          </a:xfrm>
        </p:spPr>
      </p:pic>
    </p:spTree>
    <p:extLst>
      <p:ext uri="{BB962C8B-B14F-4D97-AF65-F5344CB8AC3E}">
        <p14:creationId xmlns:p14="http://schemas.microsoft.com/office/powerpoint/2010/main" val="182864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80512" cy="6885384"/>
          </a:xfrm>
        </p:spPr>
      </p:pic>
    </p:spTree>
    <p:extLst>
      <p:ext uri="{BB962C8B-B14F-4D97-AF65-F5344CB8AC3E}">
        <p14:creationId xmlns:p14="http://schemas.microsoft.com/office/powerpoint/2010/main" val="173708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41"/>
            <a:ext cx="9166457" cy="6874843"/>
          </a:xfrm>
        </p:spPr>
      </p:pic>
    </p:spTree>
    <p:extLst>
      <p:ext uri="{BB962C8B-B14F-4D97-AF65-F5344CB8AC3E}">
        <p14:creationId xmlns:p14="http://schemas.microsoft.com/office/powerpoint/2010/main" val="307275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>
                <a:latin typeface="Calibri" panose="020F0502020204030204" pitchFamily="34" charset="0"/>
              </a:rPr>
              <a:t>1.) Mozambique’s “extractive turn”</a:t>
            </a:r>
          </a:p>
          <a:p>
            <a:pPr lvl="1"/>
            <a:r>
              <a:rPr lang="en-GB" dirty="0" smtClean="0">
                <a:latin typeface="Calibri" panose="020F0502020204030204" pitchFamily="34" charset="0"/>
              </a:rPr>
              <a:t>Developing coal and offshore gas</a:t>
            </a:r>
          </a:p>
          <a:p>
            <a:pPr lvl="1"/>
            <a:r>
              <a:rPr lang="en-GB" dirty="0" smtClean="0">
                <a:latin typeface="Calibri" panose="020F0502020204030204" pitchFamily="34" charset="0"/>
              </a:rPr>
              <a:t>Energy and infrastructural implications</a:t>
            </a:r>
          </a:p>
          <a:p>
            <a:pPr marL="0" indent="0">
              <a:buNone/>
            </a:pPr>
            <a:r>
              <a:rPr lang="en-GB" dirty="0" smtClean="0">
                <a:latin typeface="Calibri" panose="020F0502020204030204" pitchFamily="34" charset="0"/>
              </a:rPr>
              <a:t>2.) </a:t>
            </a:r>
            <a:r>
              <a:rPr lang="en-GB" dirty="0">
                <a:latin typeface="Calibri" panose="020F0502020204030204" pitchFamily="34" charset="0"/>
              </a:rPr>
              <a:t>E</a:t>
            </a:r>
            <a:r>
              <a:rPr lang="en-GB" dirty="0" smtClean="0">
                <a:latin typeface="Calibri" panose="020F0502020204030204" pitchFamily="34" charset="0"/>
              </a:rPr>
              <a:t>nergy access challenges</a:t>
            </a:r>
          </a:p>
          <a:p>
            <a:pPr marL="0" indent="0">
              <a:buNone/>
            </a:pPr>
            <a:r>
              <a:rPr lang="en-GB" dirty="0" smtClean="0">
                <a:latin typeface="Calibri" panose="020F0502020204030204" pitchFamily="34" charset="0"/>
              </a:rPr>
              <a:t>3.) Access through off-grid energy projects</a:t>
            </a:r>
          </a:p>
          <a:p>
            <a:pPr lvl="1"/>
            <a:r>
              <a:rPr lang="en-GB" dirty="0" smtClean="0">
                <a:latin typeface="Calibri" panose="020F0502020204030204" pitchFamily="34" charset="0"/>
              </a:rPr>
              <a:t>Solar PV and micro-hydro as key technologies</a:t>
            </a:r>
          </a:p>
          <a:p>
            <a:pPr lvl="1"/>
            <a:r>
              <a:rPr lang="en-GB" dirty="0" smtClean="0">
                <a:latin typeface="Calibri" panose="020F0502020204030204" pitchFamily="34" charset="0"/>
              </a:rPr>
              <a:t>Main actors and sources of finance</a:t>
            </a:r>
          </a:p>
          <a:p>
            <a:pPr lvl="1"/>
            <a:r>
              <a:rPr lang="en-GB" dirty="0" smtClean="0">
                <a:latin typeface="Calibri" panose="020F0502020204030204" pitchFamily="34" charset="0"/>
              </a:rPr>
              <a:t>Key findings and future directions</a:t>
            </a:r>
          </a:p>
          <a:p>
            <a:pPr lvl="1"/>
            <a:endParaRPr lang="en-GB" dirty="0" smtClean="0">
              <a:latin typeface="Calibri" panose="020F0502020204030204" pitchFamily="34" charset="0"/>
            </a:endParaRPr>
          </a:p>
          <a:p>
            <a:endParaRPr lang="en-GB" dirty="0" smtClean="0">
              <a:latin typeface="Calibri" panose="020F0502020204030204" pitchFamily="34" charset="0"/>
            </a:endParaRPr>
          </a:p>
          <a:p>
            <a:endParaRPr lang="en-GB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57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Calibri" panose="020F0502020204030204" pitchFamily="34" charset="0"/>
              </a:rPr>
              <a:t>Key findings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Calibri" panose="020F0502020204030204" pitchFamily="34" charset="0"/>
              </a:rPr>
              <a:t>Energy access as more than a technical ‘fix’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What can energy be used for? Relevance for local communities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Local participation can offer greater responsiveness to community energy needs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Supply-based and demand-based approaches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Solar PV and RETs will be developed alongside extension of the </a:t>
            </a:r>
            <a:r>
              <a:rPr lang="en-GB" dirty="0" err="1" smtClean="0">
                <a:latin typeface="Calibri" panose="020F0502020204030204" pitchFamily="34" charset="0"/>
              </a:rPr>
              <a:t>nat’l</a:t>
            </a:r>
            <a:r>
              <a:rPr lang="en-GB" dirty="0" smtClean="0">
                <a:latin typeface="Calibri" panose="020F0502020204030204" pitchFamily="34" charset="0"/>
              </a:rPr>
              <a:t> grid</a:t>
            </a:r>
          </a:p>
          <a:p>
            <a:endParaRPr lang="en-GB" dirty="0" smtClean="0">
              <a:latin typeface="Calibri" panose="020F0502020204030204" pitchFamily="34" charset="0"/>
            </a:endParaRPr>
          </a:p>
          <a:p>
            <a:endParaRPr lang="en-GB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06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7" t="11173" r="8227" b="12154"/>
          <a:stretch/>
        </p:blipFill>
        <p:spPr bwMode="auto">
          <a:xfrm>
            <a:off x="78937" y="1268760"/>
            <a:ext cx="8885552" cy="489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337276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Mozambique’s extractive sector</a:t>
            </a:r>
            <a:endParaRPr lang="en-GB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435968" y="6350487"/>
            <a:ext cx="2478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Source: UNCTAD 2012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91919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8640"/>
            <a:ext cx="4892755" cy="6417839"/>
          </a:xfrm>
        </p:spPr>
      </p:pic>
    </p:spTree>
    <p:extLst>
      <p:ext uri="{BB962C8B-B14F-4D97-AF65-F5344CB8AC3E}">
        <p14:creationId xmlns:p14="http://schemas.microsoft.com/office/powerpoint/2010/main" val="151763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21218"/>
            <a:ext cx="4965055" cy="6514675"/>
          </a:xfrm>
        </p:spPr>
      </p:pic>
    </p:spTree>
    <p:extLst>
      <p:ext uri="{BB962C8B-B14F-4D97-AF65-F5344CB8AC3E}">
        <p14:creationId xmlns:p14="http://schemas.microsoft.com/office/powerpoint/2010/main" val="75972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Calibri" panose="020F0502020204030204" pitchFamily="34" charset="0"/>
              </a:rPr>
              <a:t>Key findings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>
                <a:latin typeface="Calibri" panose="020F0502020204030204" pitchFamily="34" charset="0"/>
              </a:rPr>
              <a:t>Scramble to gain access to MZ’s energy resources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Beneficial ‘</a:t>
            </a:r>
            <a:r>
              <a:rPr lang="en-GB" i="1" dirty="0" smtClean="0">
                <a:latin typeface="Calibri" panose="020F0502020204030204" pitchFamily="34" charset="0"/>
              </a:rPr>
              <a:t>south-to-south’ partnerships</a:t>
            </a:r>
            <a:r>
              <a:rPr lang="en-GB" dirty="0" smtClean="0">
                <a:latin typeface="Calibri" panose="020F0502020204030204" pitchFamily="34" charset="0"/>
              </a:rPr>
              <a:t> balanced with push to </a:t>
            </a:r>
            <a:r>
              <a:rPr lang="en-GB" i="1" dirty="0" smtClean="0">
                <a:latin typeface="Calibri" panose="020F0502020204030204" pitchFamily="34" charset="0"/>
              </a:rPr>
              <a:t>higher carbon energy pathway</a:t>
            </a:r>
          </a:p>
          <a:p>
            <a:pPr lvl="1"/>
            <a:r>
              <a:rPr lang="en-GB" dirty="0" smtClean="0">
                <a:latin typeface="Calibri" panose="020F0502020204030204" pitchFamily="34" charset="0"/>
              </a:rPr>
              <a:t>Coal-fired power plants (Vale, Jindal, ICVL)</a:t>
            </a:r>
          </a:p>
          <a:p>
            <a:pPr lvl="1"/>
            <a:r>
              <a:rPr lang="en-GB" dirty="0" smtClean="0">
                <a:latin typeface="Calibri" panose="020F0502020204030204" pitchFamily="34" charset="0"/>
              </a:rPr>
              <a:t>Investments in logistics and regional transport infrastructure</a:t>
            </a:r>
            <a:endParaRPr lang="en-GB" dirty="0">
              <a:latin typeface="Calibri" panose="020F0502020204030204" pitchFamily="34" charset="0"/>
            </a:endParaRPr>
          </a:p>
          <a:p>
            <a:pPr lvl="1"/>
            <a:r>
              <a:rPr lang="en-GB" dirty="0" smtClean="0">
                <a:latin typeface="Calibri" panose="020F0502020204030204" pitchFamily="34" charset="0"/>
              </a:rPr>
              <a:t>Population displacement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Can these links be harnessed for long-term social and economic development? Energy access?</a:t>
            </a:r>
          </a:p>
          <a:p>
            <a:endParaRPr lang="en-GB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09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C2658-AC4F-471E-9D26-C860EBCA71C6}" type="slidenum">
              <a:rPr lang="en-GB" smtClean="0"/>
              <a:t>7</a:t>
            </a:fld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008305"/>
            <a:ext cx="4275023" cy="5517039"/>
          </a:xfrm>
        </p:spPr>
      </p:pic>
      <p:sp>
        <p:nvSpPr>
          <p:cNvPr id="3" name="TextBox 2"/>
          <p:cNvSpPr txBox="1"/>
          <p:nvPr/>
        </p:nvSpPr>
        <p:spPr>
          <a:xfrm>
            <a:off x="539552" y="260648"/>
            <a:ext cx="5352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E</a:t>
            </a:r>
            <a:r>
              <a:rPr lang="en-GB" sz="4000" dirty="0" smtClean="0"/>
              <a:t>nergy access challenges</a:t>
            </a:r>
            <a:endParaRPr lang="en-GB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268760"/>
            <a:ext cx="4076791" cy="243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31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i="1" dirty="0"/>
              <a:t>Four </a:t>
            </a:r>
            <a:r>
              <a:rPr lang="en-GB" sz="4000" i="1" dirty="0" smtClean="0"/>
              <a:t>decentralised, off-grid </a:t>
            </a:r>
            <a:r>
              <a:rPr lang="en-GB" sz="4000" i="1" dirty="0"/>
              <a:t>energy projects </a:t>
            </a:r>
            <a:r>
              <a:rPr lang="en-GB" sz="4000" i="1" dirty="0" smtClean="0"/>
              <a:t>observed</a:t>
            </a:r>
            <a:endParaRPr lang="en-GB" sz="4000" i="1" dirty="0"/>
          </a:p>
        </p:txBody>
      </p:sp>
    </p:spTree>
    <p:extLst>
      <p:ext uri="{BB962C8B-B14F-4D97-AF65-F5344CB8AC3E}">
        <p14:creationId xmlns:p14="http://schemas.microsoft.com/office/powerpoint/2010/main" val="2724104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719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3600" dirty="0" err="1" smtClean="0"/>
              <a:t>Chinhambuzi</a:t>
            </a:r>
            <a:r>
              <a:rPr lang="en-GB" sz="3600" dirty="0" smtClean="0"/>
              <a:t>, </a:t>
            </a:r>
            <a:r>
              <a:rPr lang="en-GB" sz="3600" dirty="0" err="1" smtClean="0"/>
              <a:t>Manica</a:t>
            </a:r>
            <a:r>
              <a:rPr lang="en-GB" sz="3600" dirty="0" smtClean="0"/>
              <a:t> province</a:t>
            </a:r>
            <a:endParaRPr lang="en-GB" sz="3600" dirty="0"/>
          </a:p>
        </p:txBody>
      </p:sp>
      <p:pic>
        <p:nvPicPr>
          <p:cNvPr id="4" name="Content Placeholder 3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92" y="1053048"/>
            <a:ext cx="3744000" cy="2808000"/>
          </a:xfrm>
        </p:spPr>
      </p:pic>
      <p:pic>
        <p:nvPicPr>
          <p:cNvPr id="3" name="Picture 2"/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2"/>
          <a:stretch/>
        </p:blipFill>
        <p:spPr>
          <a:xfrm>
            <a:off x="4572000" y="1053048"/>
            <a:ext cx="3744000" cy="2808000"/>
          </a:xfrm>
          <a:prstGeom prst="rect">
            <a:avLst/>
          </a:prstGeom>
        </p:spPr>
      </p:pic>
      <p:pic>
        <p:nvPicPr>
          <p:cNvPr id="5" name="Picture 4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933056"/>
            <a:ext cx="3744416" cy="2808312"/>
          </a:xfrm>
          <a:prstGeom prst="rect">
            <a:avLst/>
          </a:prstGeom>
        </p:spPr>
      </p:pic>
      <p:pic>
        <p:nvPicPr>
          <p:cNvPr id="6" name="Picture 5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33056"/>
            <a:ext cx="3744000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1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2050</TotalTime>
  <Words>1085</Words>
  <Application>Microsoft Office PowerPoint</Application>
  <PresentationFormat>On-screen Show (4:3)</PresentationFormat>
  <Paragraphs>127</Paragraphs>
  <Slides>20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1_Office Theme</vt:lpstr>
      <vt:lpstr>Mozambique’s multifaceted energy challenge</vt:lpstr>
      <vt:lpstr>Outline</vt:lpstr>
      <vt:lpstr>PowerPoint Presentation</vt:lpstr>
      <vt:lpstr>PowerPoint Presentation</vt:lpstr>
      <vt:lpstr>PowerPoint Presentation</vt:lpstr>
      <vt:lpstr>Key findings</vt:lpstr>
      <vt:lpstr>PowerPoint Presentation</vt:lpstr>
      <vt:lpstr>PowerPoint Presentation</vt:lpstr>
      <vt:lpstr>Chinhambuzi, Manica province</vt:lpstr>
      <vt:lpstr>Mavonde, Manica province</vt:lpstr>
      <vt:lpstr>PowerPoint Presentation</vt:lpstr>
      <vt:lpstr>Chua, Manica province</vt:lpstr>
      <vt:lpstr>PowerPoint Presentation</vt:lpstr>
      <vt:lpstr>PowerPoint Presentation</vt:lpstr>
      <vt:lpstr>Majaua-Maia, Zambezia province</vt:lpstr>
      <vt:lpstr>PowerPoint Presentation</vt:lpstr>
      <vt:lpstr>PowerPoint Presentation</vt:lpstr>
      <vt:lpstr>PowerPoint Presentation</vt:lpstr>
      <vt:lpstr>PowerPoint Presentation</vt:lpstr>
      <vt:lpstr>Key findings</vt:lpstr>
    </vt:vector>
  </TitlesOfParts>
  <Company>Durham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KIRSHNER J.D.</dc:creator>
  <cp:lastModifiedBy>Marcus</cp:lastModifiedBy>
  <cp:revision>413</cp:revision>
  <cp:lastPrinted>2014-09-13T17:28:08Z</cp:lastPrinted>
  <dcterms:created xsi:type="dcterms:W3CDTF">2014-09-10T20:28:46Z</dcterms:created>
  <dcterms:modified xsi:type="dcterms:W3CDTF">2015-03-23T10:51:07Z</dcterms:modified>
</cp:coreProperties>
</file>