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5" r:id="rId2"/>
    <p:sldId id="257" r:id="rId3"/>
    <p:sldId id="278" r:id="rId4"/>
    <p:sldId id="279" r:id="rId5"/>
    <p:sldId id="280" r:id="rId6"/>
    <p:sldId id="260" r:id="rId7"/>
    <p:sldId id="288" r:id="rId8"/>
    <p:sldId id="282" r:id="rId9"/>
    <p:sldId id="287" r:id="rId10"/>
    <p:sldId id="284" r:id="rId11"/>
    <p:sldId id="285" r:id="rId12"/>
    <p:sldId id="262" r:id="rId13"/>
    <p:sldId id="276" r:id="rId1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335" autoAdjust="0"/>
  </p:normalViewPr>
  <p:slideViewPr>
    <p:cSldViewPr>
      <p:cViewPr>
        <p:scale>
          <a:sx n="66" d="100"/>
          <a:sy n="66" d="100"/>
        </p:scale>
        <p:origin x="-1470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FD8F8-A5B4-4782-AFCE-11B0AD802E1B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1149A-ACEB-4E13-8977-6727B04B0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413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2324D-1D3D-4367-B0CB-CCD8A7134EB5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7F13B-7F23-4A83-916F-B097FEE2B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84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You may wonder why I am speaking about ‘high carbon partnerships’ when our project focus is ‘low carbon transitions’</a:t>
            </a:r>
          </a:p>
          <a:p>
            <a:r>
              <a:rPr lang="en-GB" baseline="0" dirty="0" smtClean="0"/>
              <a:t>We’ve found the “elephant in the room” is high carbon; vastly overshadows investments in RET</a:t>
            </a:r>
          </a:p>
          <a:p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MZ</a:t>
            </a:r>
            <a:r>
              <a:rPr lang="en-GB" baseline="0" dirty="0" smtClean="0"/>
              <a:t> has recently gained </a:t>
            </a:r>
            <a:r>
              <a:rPr lang="en-GB" baseline="0" dirty="0" err="1" smtClean="0"/>
              <a:t>att’n</a:t>
            </a:r>
            <a:r>
              <a:rPr lang="en-GB" baseline="0" dirty="0" smtClean="0"/>
              <a:t> as an emerging energy frontier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It is on the cusp of a coal and gas boom,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but this presents a range of logistical and political challenges for the country, still one of the world’s poorest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146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Moatize</a:t>
            </a:r>
            <a:r>
              <a:rPr lang="en-GB" dirty="0" smtClean="0"/>
              <a:t> railway station – some passenger</a:t>
            </a:r>
            <a:r>
              <a:rPr lang="en-GB" baseline="0" dirty="0" smtClean="0"/>
              <a:t> service on the </a:t>
            </a:r>
            <a:r>
              <a:rPr lang="en-GB" baseline="0" dirty="0" err="1" smtClean="0"/>
              <a:t>Sena</a:t>
            </a:r>
            <a:r>
              <a:rPr lang="en-GB" baseline="0" dirty="0" smtClean="0"/>
              <a:t> railway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402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View of the unplanned</a:t>
            </a:r>
            <a:r>
              <a:rPr lang="en-GB" baseline="0" dirty="0" smtClean="0"/>
              <a:t> outskirts of </a:t>
            </a:r>
            <a:r>
              <a:rPr lang="en-GB" baseline="0" dirty="0" err="1" smtClean="0"/>
              <a:t>Tete</a:t>
            </a:r>
            <a:r>
              <a:rPr lang="en-GB" baseline="0" dirty="0" smtClean="0"/>
              <a:t> city, airport in background – these communities and the airport are slated to be moved to make way for additional mines – </a:t>
            </a:r>
          </a:p>
          <a:p>
            <a:r>
              <a:rPr lang="en-GB" baseline="0" dirty="0" smtClean="0"/>
              <a:t>Now operated by ICVL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666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>
                <a:latin typeface="+mn-lt"/>
              </a:rPr>
              <a:t>Major offshore gas discoveries in MZ have created high expectations about </a:t>
            </a:r>
            <a:r>
              <a:rPr lang="en-GB" baseline="0" dirty="0" err="1" smtClean="0">
                <a:latin typeface="+mn-lt"/>
              </a:rPr>
              <a:t>opps</a:t>
            </a:r>
            <a:r>
              <a:rPr lang="en-GB" baseline="0" dirty="0" smtClean="0">
                <a:latin typeface="+mn-lt"/>
              </a:rPr>
              <a:t> for domestic economy and supply to global markets</a:t>
            </a:r>
          </a:p>
          <a:p>
            <a:endParaRPr lang="en-GB" baseline="0" dirty="0" smtClean="0">
              <a:latin typeface="+mn-lt"/>
            </a:endParaRPr>
          </a:p>
          <a:p>
            <a:r>
              <a:rPr lang="en-GB" baseline="0" dirty="0" smtClean="0">
                <a:latin typeface="+mn-lt"/>
              </a:rPr>
              <a:t>In 2011, ENI and Anadarko made vast offshore gas finds in the Rovuma Basin, on the Tanzania border, some 30 miles offshore</a:t>
            </a:r>
          </a:p>
          <a:p>
            <a:r>
              <a:rPr lang="en-GB" baseline="0" dirty="0" smtClean="0">
                <a:latin typeface="+mn-lt"/>
              </a:rPr>
              <a:t>Analysts project MZ will receive $115 </a:t>
            </a:r>
            <a:r>
              <a:rPr lang="en-GB" baseline="0" dirty="0" err="1" smtClean="0">
                <a:latin typeface="+mn-lt"/>
              </a:rPr>
              <a:t>bn</a:t>
            </a:r>
            <a:r>
              <a:rPr lang="en-GB" baseline="0" dirty="0" smtClean="0">
                <a:latin typeface="+mn-lt"/>
              </a:rPr>
              <a:t> in revenue from LNG exports between 2020-2040</a:t>
            </a:r>
          </a:p>
          <a:p>
            <a:r>
              <a:rPr lang="en-GB" baseline="0" dirty="0" smtClean="0">
                <a:latin typeface="+mn-lt"/>
              </a:rPr>
              <a:t>Requires developing 2 greenfield LNG facilities – being led by ENI and </a:t>
            </a:r>
            <a:r>
              <a:rPr lang="en-GB" baseline="0" dirty="0" err="1" smtClean="0">
                <a:latin typeface="+mn-lt"/>
              </a:rPr>
              <a:t>Anardarko</a:t>
            </a:r>
            <a:r>
              <a:rPr lang="en-GB" baseline="0" dirty="0" smtClean="0">
                <a:latin typeface="+mn-lt"/>
              </a:rPr>
              <a:t>, firms that operate the two large gas fields</a:t>
            </a:r>
          </a:p>
          <a:p>
            <a:endParaRPr lang="en-GB" baseline="0" dirty="0" smtClean="0">
              <a:latin typeface="+mn-lt"/>
            </a:endParaRPr>
          </a:p>
          <a:p>
            <a:r>
              <a:rPr lang="en-GB" baseline="0" dirty="0" smtClean="0">
                <a:latin typeface="+mn-lt"/>
              </a:rPr>
              <a:t>Capital intensive, cost estimates higher than MZ’s GDP in 2013</a:t>
            </a:r>
          </a:p>
          <a:p>
            <a:r>
              <a:rPr lang="en-GB" baseline="0" dirty="0" smtClean="0">
                <a:latin typeface="+mn-lt"/>
              </a:rPr>
              <a:t>But favourably located, rel. close to Asian markets</a:t>
            </a:r>
          </a:p>
          <a:p>
            <a:r>
              <a:rPr lang="en-GB" baseline="0" dirty="0" smtClean="0">
                <a:latin typeface="+mn-lt"/>
              </a:rPr>
              <a:t>Main mkt is Asian countries – seek steady supply, willing to risk price variations</a:t>
            </a:r>
          </a:p>
          <a:p>
            <a:r>
              <a:rPr lang="en-GB" baseline="0" dirty="0" smtClean="0">
                <a:latin typeface="+mn-lt"/>
              </a:rPr>
              <a:t>Several large Asian importers are buying up blocks – CNPC, ONGC, PTT, Mitsui, </a:t>
            </a:r>
            <a:r>
              <a:rPr lang="en-GB" baseline="0" dirty="0" err="1" smtClean="0">
                <a:latin typeface="+mn-lt"/>
              </a:rPr>
              <a:t>Kogas</a:t>
            </a:r>
            <a:endParaRPr lang="en-GB" baseline="0" dirty="0" smtClean="0">
              <a:latin typeface="+mn-lt"/>
            </a:endParaRPr>
          </a:p>
          <a:p>
            <a:r>
              <a:rPr lang="en-GB" baseline="0" dirty="0" smtClean="0">
                <a:latin typeface="+mn-lt"/>
              </a:rPr>
              <a:t>Also interest from Europe- alternative to gas piped in from Russia</a:t>
            </a:r>
          </a:p>
          <a:p>
            <a:r>
              <a:rPr lang="en-GB" baseline="0" dirty="0" smtClean="0">
                <a:latin typeface="+mn-lt"/>
              </a:rPr>
              <a:t>India signed </a:t>
            </a:r>
            <a:r>
              <a:rPr lang="en-GB" baseline="0" dirty="0" err="1" smtClean="0">
                <a:latin typeface="+mn-lt"/>
              </a:rPr>
              <a:t>MoU</a:t>
            </a:r>
            <a:r>
              <a:rPr lang="en-GB" baseline="0" dirty="0" smtClean="0">
                <a:latin typeface="+mn-lt"/>
              </a:rPr>
              <a:t> with MZ to import </a:t>
            </a:r>
            <a:r>
              <a:rPr lang="en-GB" baseline="0" smtClean="0">
                <a:latin typeface="+mn-lt"/>
              </a:rPr>
              <a:t>more gas</a:t>
            </a:r>
            <a:endParaRPr lang="en-GB" baseline="0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621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31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Brief 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315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MZ is in the midst of an extractive turn, and while there is interest in renewables, we must view </a:t>
            </a:r>
            <a:r>
              <a:rPr lang="en-GB" baseline="0" dirty="0" err="1" smtClean="0"/>
              <a:t>dev</a:t>
            </a:r>
            <a:r>
              <a:rPr lang="en-GB" baseline="0" dirty="0" smtClean="0"/>
              <a:t> of low carbon </a:t>
            </a:r>
            <a:r>
              <a:rPr lang="en-GB" baseline="0" dirty="0" smtClean="0"/>
              <a:t>in this </a:t>
            </a:r>
            <a:r>
              <a:rPr lang="en-GB" baseline="0" dirty="0" smtClean="0"/>
              <a:t>broader context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Table (from </a:t>
            </a:r>
            <a:r>
              <a:rPr lang="en-GB" baseline="0" dirty="0" smtClean="0"/>
              <a:t>UNCTAD, 2011) </a:t>
            </a:r>
            <a:r>
              <a:rPr lang="en-GB" baseline="0" dirty="0" smtClean="0"/>
              <a:t>show the 10</a:t>
            </a:r>
            <a:r>
              <a:rPr lang="en-GB" dirty="0" smtClean="0"/>
              <a:t> largest greenfield</a:t>
            </a:r>
            <a:r>
              <a:rPr lang="en-GB" baseline="0" dirty="0" smtClean="0"/>
              <a:t> projects in extractive natural </a:t>
            </a:r>
            <a:r>
              <a:rPr lang="en-GB" baseline="0" dirty="0" smtClean="0"/>
              <a:t>resources</a:t>
            </a:r>
            <a:endParaRPr lang="en-GB" baseline="0" dirty="0" smtClean="0"/>
          </a:p>
          <a:p>
            <a:r>
              <a:rPr lang="en-GB" baseline="0" dirty="0" smtClean="0"/>
              <a:t>-Mozambique figures in 3 of the top 4 </a:t>
            </a:r>
          </a:p>
          <a:p>
            <a:r>
              <a:rPr lang="en-GB" baseline="0" dirty="0" smtClean="0"/>
              <a:t>-Gives you a sense of actors involved, investment sizes – 2-3 billion USD, India’s Jindal in coal, also ENI (Italy) and Sasol (SA) in gas</a:t>
            </a:r>
          </a:p>
          <a:p>
            <a:r>
              <a:rPr lang="en-GB" baseline="0" dirty="0" smtClean="0"/>
              <a:t>-Note estimated jobs created is very low – 161 in ENI’s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99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MZ not a historically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impt</a:t>
            </a:r>
            <a:r>
              <a:rPr lang="en-GB" baseline="0" dirty="0" smtClean="0"/>
              <a:t> </a:t>
            </a:r>
            <a:r>
              <a:rPr lang="en-GB" baseline="0" dirty="0" smtClean="0"/>
              <a:t>mining site, or minerals </a:t>
            </a:r>
            <a:r>
              <a:rPr lang="en-GB" baseline="0" dirty="0" smtClean="0"/>
              <a:t>producer, didn’t appear on global mining </a:t>
            </a:r>
            <a:r>
              <a:rPr lang="en-GB" baseline="0" dirty="0" err="1" smtClean="0"/>
              <a:t>co’s</a:t>
            </a:r>
            <a:r>
              <a:rPr lang="en-GB" baseline="0" dirty="0" smtClean="0"/>
              <a:t> radar until past decade.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changed in 2008 – visiting geologists in </a:t>
            </a:r>
            <a:r>
              <a:rPr lang="en-GB" baseline="0" dirty="0" err="1" smtClean="0"/>
              <a:t>Tete</a:t>
            </a:r>
            <a:r>
              <a:rPr lang="en-GB" baseline="0" dirty="0" smtClean="0"/>
              <a:t> found the coal seam under </a:t>
            </a:r>
            <a:r>
              <a:rPr lang="en-GB" baseline="0" dirty="0" err="1" smtClean="0"/>
              <a:t>Moatize</a:t>
            </a:r>
            <a:r>
              <a:rPr lang="en-GB" baseline="0" dirty="0" smtClean="0"/>
              <a:t> basin is world’s largest untapped deposit</a:t>
            </a:r>
          </a:p>
          <a:p>
            <a:r>
              <a:rPr lang="en-GB" baseline="0" dirty="0" smtClean="0"/>
              <a:t>Contains high-grade coking coal, an ingredient in steel manufacture</a:t>
            </a:r>
          </a:p>
          <a:p>
            <a:r>
              <a:rPr lang="en-GB" baseline="0" dirty="0" smtClean="0"/>
              <a:t>But operations face serious infrastructure bottlenecks, hobbled by falling coal prices (since 2013)</a:t>
            </a:r>
          </a:p>
          <a:p>
            <a:r>
              <a:rPr lang="en-GB" baseline="0" dirty="0" smtClean="0"/>
              <a:t>(Point to </a:t>
            </a:r>
            <a:r>
              <a:rPr lang="en-GB" baseline="0" dirty="0" err="1" smtClean="0"/>
              <a:t>Tete</a:t>
            </a:r>
            <a:r>
              <a:rPr lang="en-GB" baseline="0" dirty="0" smtClean="0"/>
              <a:t> on map, also note offshore gas deposits -- I’ll turn to next)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923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Acc</a:t>
            </a:r>
            <a:r>
              <a:rPr lang="en-GB" dirty="0" smtClean="0"/>
              <a:t> to IEA’s </a:t>
            </a:r>
            <a:r>
              <a:rPr lang="en-GB" i="1" dirty="0" smtClean="0"/>
              <a:t>Africa Energy </a:t>
            </a:r>
            <a:r>
              <a:rPr lang="en-GB" i="1" dirty="0" smtClean="0"/>
              <a:t>Outloo</a:t>
            </a:r>
            <a:r>
              <a:rPr lang="en-GB" dirty="0" smtClean="0"/>
              <a:t>k 2014,</a:t>
            </a:r>
            <a:r>
              <a:rPr lang="en-GB" baseline="0" dirty="0" smtClean="0"/>
              <a:t> </a:t>
            </a:r>
            <a:r>
              <a:rPr lang="en-GB" baseline="0" dirty="0" smtClean="0"/>
              <a:t>MZ is now 2</a:t>
            </a:r>
            <a:r>
              <a:rPr lang="en-GB" baseline="30000" dirty="0" smtClean="0"/>
              <a:t>nd</a:t>
            </a:r>
            <a:r>
              <a:rPr lang="en-GB" baseline="0" dirty="0" smtClean="0"/>
              <a:t> largest player in coal in Africa, following SA</a:t>
            </a:r>
          </a:p>
          <a:p>
            <a:r>
              <a:rPr lang="en-GB" baseline="0" dirty="0" smtClean="0"/>
              <a:t>(MZ has coking coal, which follows a different dynamic)</a:t>
            </a:r>
          </a:p>
          <a:p>
            <a:endParaRPr lang="en-GB" baseline="0" dirty="0" smtClean="0"/>
          </a:p>
          <a:p>
            <a:r>
              <a:rPr lang="en-GB" baseline="0" dirty="0" smtClean="0"/>
              <a:t>But companies operating in the country depend on a colonial-era, multi-use, single track railway – the </a:t>
            </a:r>
            <a:r>
              <a:rPr lang="en-GB" baseline="0" dirty="0" err="1" smtClean="0"/>
              <a:t>Sena</a:t>
            </a:r>
            <a:r>
              <a:rPr lang="en-GB" baseline="0" dirty="0" smtClean="0"/>
              <a:t> line (</a:t>
            </a:r>
            <a:r>
              <a:rPr lang="en-GB" u="sng" baseline="0" dirty="0" smtClean="0"/>
              <a:t>show on map</a:t>
            </a:r>
            <a:r>
              <a:rPr lang="en-GB" baseline="0" dirty="0" smtClean="0"/>
              <a:t>)</a:t>
            </a:r>
          </a:p>
          <a:p>
            <a:r>
              <a:rPr lang="en-GB" baseline="0" dirty="0" smtClean="0"/>
              <a:t>MZ </a:t>
            </a:r>
            <a:r>
              <a:rPr lang="en-GB" baseline="0" dirty="0" smtClean="0"/>
              <a:t>authorities </a:t>
            </a:r>
            <a:r>
              <a:rPr lang="en-GB" baseline="0" dirty="0" smtClean="0"/>
              <a:t>rejected </a:t>
            </a:r>
            <a:r>
              <a:rPr lang="en-GB" baseline="0" dirty="0" smtClean="0"/>
              <a:t>a </a:t>
            </a:r>
            <a:r>
              <a:rPr lang="en-GB" baseline="0" dirty="0" smtClean="0"/>
              <a:t>proposal </a:t>
            </a:r>
            <a:r>
              <a:rPr lang="en-GB" baseline="0" dirty="0" smtClean="0"/>
              <a:t>by RT of </a:t>
            </a:r>
            <a:r>
              <a:rPr lang="en-GB" baseline="0" dirty="0" smtClean="0"/>
              <a:t>barging coal down the Zambezi River</a:t>
            </a:r>
          </a:p>
          <a:p>
            <a:r>
              <a:rPr lang="en-GB" baseline="0" dirty="0" smtClean="0"/>
              <a:t>So main transport option is railway–but capacity expansion and new </a:t>
            </a:r>
            <a:r>
              <a:rPr lang="en-GB" baseline="0" dirty="0" err="1" smtClean="0"/>
              <a:t>infras</a:t>
            </a:r>
            <a:r>
              <a:rPr lang="en-GB" baseline="0" dirty="0" smtClean="0"/>
              <a:t> are needed to foster export growth and </a:t>
            </a:r>
            <a:r>
              <a:rPr lang="en-GB" baseline="0" dirty="0" smtClean="0"/>
              <a:t>sufficient economies </a:t>
            </a:r>
            <a:r>
              <a:rPr lang="en-GB" baseline="0" dirty="0" smtClean="0"/>
              <a:t>of scale</a:t>
            </a:r>
          </a:p>
          <a:p>
            <a:r>
              <a:rPr lang="en-GB" baseline="0" dirty="0" smtClean="0"/>
              <a:t>Preferred route is the </a:t>
            </a:r>
            <a:r>
              <a:rPr lang="en-GB" baseline="0" dirty="0" err="1" smtClean="0"/>
              <a:t>Nacala</a:t>
            </a:r>
            <a:r>
              <a:rPr lang="en-GB" baseline="0" dirty="0" smtClean="0"/>
              <a:t> Corridor, a 900 km railway crossing via </a:t>
            </a:r>
            <a:r>
              <a:rPr lang="en-GB" baseline="0" dirty="0" err="1" smtClean="0"/>
              <a:t>So.</a:t>
            </a:r>
            <a:r>
              <a:rPr lang="en-GB" baseline="0" dirty="0" smtClean="0"/>
              <a:t> Malawi, linking to new deep water port at </a:t>
            </a:r>
            <a:r>
              <a:rPr lang="en-GB" baseline="0" dirty="0" err="1" smtClean="0"/>
              <a:t>Nacala</a:t>
            </a:r>
            <a:r>
              <a:rPr lang="en-GB" baseline="0" dirty="0" smtClean="0"/>
              <a:t> (</a:t>
            </a:r>
            <a:r>
              <a:rPr lang="en-GB" u="sng" baseline="0" dirty="0" smtClean="0"/>
              <a:t>show on map</a:t>
            </a:r>
            <a:r>
              <a:rPr lang="en-GB" baseline="0" dirty="0" smtClean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81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Vale of Brazil is largest investor (in MZ’s coal industry)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In 2008, Vale opened the </a:t>
            </a:r>
            <a:r>
              <a:rPr lang="en-GB" baseline="0" dirty="0" err="1" smtClean="0"/>
              <a:t>Moatize</a:t>
            </a:r>
            <a:r>
              <a:rPr lang="en-GB" baseline="0" dirty="0" smtClean="0"/>
              <a:t> project to export coking coal to markets in India, China, Gulf States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It plans to build a 300 MW coal-fired power </a:t>
            </a:r>
            <a:r>
              <a:rPr lang="en-GB" baseline="0" dirty="0" smtClean="0"/>
              <a:t>plant, using </a:t>
            </a:r>
            <a:r>
              <a:rPr lang="en-GB" baseline="0" dirty="0" smtClean="0"/>
              <a:t>thermal coal, w/ excess power for the </a:t>
            </a:r>
            <a:r>
              <a:rPr lang="en-GB" baseline="0" dirty="0" err="1" smtClean="0"/>
              <a:t>nat’l</a:t>
            </a:r>
            <a:r>
              <a:rPr lang="en-GB" baseline="0" dirty="0" smtClean="0"/>
              <a:t> grid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Vale </a:t>
            </a:r>
            <a:r>
              <a:rPr lang="en-GB" baseline="0" dirty="0" smtClean="0"/>
              <a:t>has spent </a:t>
            </a:r>
            <a:r>
              <a:rPr lang="en-GB" baseline="0" dirty="0" smtClean="0"/>
              <a:t>$2million to set up its </a:t>
            </a:r>
            <a:r>
              <a:rPr lang="en-GB" baseline="0" dirty="0" err="1" smtClean="0"/>
              <a:t>Moatize</a:t>
            </a:r>
            <a:r>
              <a:rPr lang="en-GB" baseline="0" dirty="0" smtClean="0"/>
              <a:t> operation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But this figure is </a:t>
            </a:r>
            <a:r>
              <a:rPr lang="en-GB" baseline="0" dirty="0" smtClean="0"/>
              <a:t>vastly exceeded </a:t>
            </a:r>
            <a:r>
              <a:rPr lang="en-GB" baseline="0" dirty="0" smtClean="0"/>
              <a:t>by Vale’s investment of $4.4bn in </a:t>
            </a:r>
            <a:r>
              <a:rPr lang="en-GB" baseline="0" dirty="0" err="1" smtClean="0"/>
              <a:t>Nacala</a:t>
            </a:r>
            <a:r>
              <a:rPr lang="en-GB" baseline="0" dirty="0" smtClean="0"/>
              <a:t> Corridor project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A consortium called the Integrated </a:t>
            </a:r>
            <a:r>
              <a:rPr lang="en-GB" baseline="0" dirty="0" err="1" smtClean="0"/>
              <a:t>Nacala</a:t>
            </a:r>
            <a:r>
              <a:rPr lang="en-GB" baseline="0" dirty="0" smtClean="0"/>
              <a:t> Logistics Corridor (CLN) will run the port and coal terminal – Vale has 80% share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Signalling shifts in the sector, Mitsui (Japan, commodities trading firm) agreed to invest almost $1bn in Vale’s coal projects in MZ, Dec 2014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Mitsui will also acquire 50% stake in Vale subsidiary, which has been promoting the </a:t>
            </a:r>
            <a:r>
              <a:rPr lang="en-GB" baseline="0" dirty="0" err="1" smtClean="0"/>
              <a:t>Nacala</a:t>
            </a:r>
            <a:r>
              <a:rPr lang="en-GB" baseline="0" dirty="0" smtClean="0"/>
              <a:t> Corridor (</a:t>
            </a:r>
            <a:r>
              <a:rPr lang="en-GB" u="sng" baseline="0" dirty="0" err="1" smtClean="0"/>
              <a:t>acc</a:t>
            </a:r>
            <a:r>
              <a:rPr lang="en-GB" u="sng" baseline="0" dirty="0" smtClean="0"/>
              <a:t> to FT</a:t>
            </a:r>
            <a:r>
              <a:rPr lang="en-GB" baseline="0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Suggests that these investments are focused as </a:t>
            </a:r>
            <a:r>
              <a:rPr lang="en-GB" baseline="0" dirty="0" smtClean="0"/>
              <a:t>much, if not more, </a:t>
            </a:r>
            <a:r>
              <a:rPr lang="en-GB" baseline="0" dirty="0" smtClean="0"/>
              <a:t>on logistics and regional </a:t>
            </a:r>
            <a:r>
              <a:rPr lang="en-GB" baseline="0" dirty="0" err="1" smtClean="0"/>
              <a:t>infras</a:t>
            </a:r>
            <a:r>
              <a:rPr lang="en-GB" baseline="0" dirty="0" smtClean="0"/>
              <a:t> networks as on coal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608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Second major investor is Rio Tinto </a:t>
            </a:r>
            <a:r>
              <a:rPr lang="en-GB" dirty="0" smtClean="0"/>
              <a:t>(the UK-based </a:t>
            </a:r>
            <a:r>
              <a:rPr lang="en-GB" dirty="0" smtClean="0"/>
              <a:t>mining group)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Tata Steel (India) owns 35%</a:t>
            </a:r>
            <a:r>
              <a:rPr lang="en-GB" baseline="0" dirty="0" smtClean="0"/>
              <a:t> stake in its largest concession, the </a:t>
            </a:r>
            <a:r>
              <a:rPr lang="en-GB" baseline="0" dirty="0" err="1" smtClean="0"/>
              <a:t>Benga</a:t>
            </a:r>
            <a:r>
              <a:rPr lang="en-GB" baseline="0" dirty="0" smtClean="0"/>
              <a:t> mine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RT unexpectedly ‘wrote down’ its assets in MZ in 2013;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in July 2014, RT sold its holdings to Indian state-run ICVL for $50 </a:t>
            </a:r>
            <a:r>
              <a:rPr lang="en-GB" baseline="0" dirty="0" err="1" smtClean="0"/>
              <a:t>mn</a:t>
            </a:r>
            <a:r>
              <a:rPr lang="en-GB" baseline="0" dirty="0" smtClean="0"/>
              <a:t>, 3 years after paying $3.7 </a:t>
            </a:r>
            <a:r>
              <a:rPr lang="en-GB" baseline="0" dirty="0" err="1" smtClean="0"/>
              <a:t>bn</a:t>
            </a:r>
            <a:r>
              <a:rPr lang="en-GB" baseline="0" dirty="0" smtClean="0"/>
              <a:t> for the mines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ICVL’s first shipment of coal from Beira port arrived in India in Nov 2014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218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Jindal holds </a:t>
            </a:r>
            <a:r>
              <a:rPr lang="en-GB" baseline="0" dirty="0" smtClean="0"/>
              <a:t>a separate concession, </a:t>
            </a:r>
            <a:r>
              <a:rPr lang="en-GB" baseline="0" dirty="0" smtClean="0"/>
              <a:t>and is planning </a:t>
            </a:r>
            <a:r>
              <a:rPr lang="en-GB" baseline="0" dirty="0" smtClean="0"/>
              <a:t>a 300 MW coal-fired power plant on-site, similar to </a:t>
            </a:r>
            <a:r>
              <a:rPr lang="en-GB" baseline="0" dirty="0" smtClean="0"/>
              <a:t>Vale’s proposed plant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Falling oil prices have spurred further declines in coal </a:t>
            </a:r>
            <a:r>
              <a:rPr lang="en-GB" baseline="0" dirty="0" smtClean="0"/>
              <a:t>prices </a:t>
            </a:r>
            <a:endParaRPr lang="en-GB" baseline="0" dirty="0" smtClean="0"/>
          </a:p>
          <a:p>
            <a:r>
              <a:rPr lang="en-GB" baseline="0" dirty="0" smtClean="0"/>
              <a:t>But (as J. Hanlon has observed) Indian demand may keep the coal mines in </a:t>
            </a:r>
            <a:r>
              <a:rPr lang="en-GB" baseline="0" dirty="0" err="1" smtClean="0"/>
              <a:t>Tete</a:t>
            </a:r>
            <a:r>
              <a:rPr lang="en-GB" baseline="0" dirty="0" smtClean="0"/>
              <a:t> </a:t>
            </a:r>
            <a:r>
              <a:rPr lang="en-GB" baseline="0" dirty="0" smtClean="0"/>
              <a:t>afloat</a:t>
            </a:r>
            <a:endParaRPr lang="en-GB" baseline="0" dirty="0" smtClean="0"/>
          </a:p>
          <a:p>
            <a:r>
              <a:rPr lang="en-GB" baseline="0" dirty="0" smtClean="0"/>
              <a:t>India has substantial coal reserves, but poor quality, high ash content</a:t>
            </a:r>
          </a:p>
          <a:p>
            <a:r>
              <a:rPr lang="en-GB" baseline="0" dirty="0" smtClean="0"/>
              <a:t>India one of world’s largest emitters of carbon</a:t>
            </a:r>
          </a:p>
          <a:p>
            <a:r>
              <a:rPr lang="en-GB" i="1" baseline="0" dirty="0" smtClean="0"/>
              <a:t>NYT</a:t>
            </a:r>
            <a:r>
              <a:rPr lang="en-GB" baseline="0" dirty="0" smtClean="0"/>
              <a:t> reported that in last 5 years, India increased its coal-fired generation capacity by 73%, coal mining only grew by 6%, leading to expensive coal imports and idle plants</a:t>
            </a:r>
          </a:p>
          <a:p>
            <a:endParaRPr lang="en-GB" baseline="0" dirty="0" smtClean="0"/>
          </a:p>
          <a:p>
            <a:r>
              <a:rPr lang="en-GB" baseline="0" dirty="0" smtClean="0"/>
              <a:t>More </a:t>
            </a:r>
            <a:r>
              <a:rPr lang="en-GB" baseline="0" dirty="0" err="1" smtClean="0"/>
              <a:t>broady</a:t>
            </a:r>
            <a:r>
              <a:rPr lang="en-GB" baseline="0" dirty="0" smtClean="0"/>
              <a:t>, Africa as an energy supplier has gained growing </a:t>
            </a:r>
            <a:r>
              <a:rPr lang="en-GB" baseline="0" dirty="0" err="1" smtClean="0"/>
              <a:t>signif</a:t>
            </a:r>
            <a:r>
              <a:rPr lang="en-GB" baseline="0" dirty="0" smtClean="0"/>
              <a:t>. in India’s foreign and energy policy</a:t>
            </a:r>
          </a:p>
          <a:p>
            <a:r>
              <a:rPr lang="en-GB" baseline="0" dirty="0" smtClean="0"/>
              <a:t>India incr. competes with China in creating linkages with Africa’s energy sector -- has taken a “back seat” -- but this is changing</a:t>
            </a:r>
          </a:p>
          <a:p>
            <a:endParaRPr lang="en-GB" baseline="0" dirty="0" smtClean="0"/>
          </a:p>
          <a:p>
            <a:r>
              <a:rPr lang="en-GB" baseline="0" dirty="0" smtClean="0"/>
              <a:t>India aims for distinctiveness, pursuing a model combining extraction w/ long-term industrial </a:t>
            </a:r>
            <a:r>
              <a:rPr lang="en-GB" baseline="0" dirty="0" err="1" smtClean="0"/>
              <a:t>dev</a:t>
            </a:r>
            <a:r>
              <a:rPr lang="en-GB" baseline="0" dirty="0" smtClean="0"/>
              <a:t>, capacity bldg. and training in host country or region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(will be interesting to see if ICVL will continue to run RT’s Training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Ctr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or if it pursues a ‘race to the bottom’)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(Photo of the </a:t>
            </a:r>
            <a:r>
              <a:rPr lang="en-GB" baseline="0" dirty="0" err="1" smtClean="0"/>
              <a:t>Chirodzi</a:t>
            </a:r>
            <a:r>
              <a:rPr lang="en-GB" baseline="0" dirty="0" smtClean="0"/>
              <a:t> concession near </a:t>
            </a:r>
            <a:r>
              <a:rPr lang="en-GB" baseline="0" dirty="0" err="1" smtClean="0"/>
              <a:t>Cahora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Bassa</a:t>
            </a:r>
            <a:r>
              <a:rPr lang="en-GB" baseline="0" dirty="0" smtClean="0"/>
              <a:t> dam)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broadly, the decisions of China and India will influence those made by smaller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countries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756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Carrying coal on the </a:t>
            </a:r>
            <a:r>
              <a:rPr lang="en-GB" baseline="0" dirty="0" err="1" smtClean="0"/>
              <a:t>Sena</a:t>
            </a:r>
            <a:r>
              <a:rPr lang="en-GB" baseline="0" dirty="0" smtClean="0"/>
              <a:t> line from Vale’s </a:t>
            </a:r>
            <a:r>
              <a:rPr lang="en-GB" baseline="0" dirty="0" err="1" smtClean="0"/>
              <a:t>Moatize</a:t>
            </a:r>
            <a:r>
              <a:rPr lang="en-GB" baseline="0" dirty="0" smtClean="0"/>
              <a:t> mine – photo from </a:t>
            </a:r>
            <a:r>
              <a:rPr lang="en-GB" baseline="0" dirty="0" err="1" smtClean="0"/>
              <a:t>Sofala</a:t>
            </a:r>
            <a:r>
              <a:rPr lang="en-GB" baseline="0" dirty="0" smtClean="0"/>
              <a:t> province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740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02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356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19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1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6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51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45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96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326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99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76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8AB55-808A-45A2-BF46-F0E4C703DCBB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37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39365"/>
            <a:ext cx="9180512" cy="6924749"/>
          </a:xfrm>
        </p:spPr>
      </p:pic>
      <p:sp>
        <p:nvSpPr>
          <p:cNvPr id="2" name="Rectangle 1"/>
          <p:cNvSpPr/>
          <p:nvPr/>
        </p:nvSpPr>
        <p:spPr>
          <a:xfrm>
            <a:off x="323528" y="332656"/>
            <a:ext cx="802838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/>
              <a:t>The Rising Powers in Mozambique</a:t>
            </a:r>
            <a:r>
              <a:rPr lang="en-GB" sz="4400" dirty="0" smtClean="0"/>
              <a:t>: </a:t>
            </a:r>
            <a:r>
              <a:rPr lang="en-GB" sz="4400" dirty="0"/>
              <a:t>high carbon partnerships</a:t>
            </a:r>
            <a:r>
              <a:rPr lang="en-GB" sz="4400" dirty="0" smtClean="0"/>
              <a:t>?</a:t>
            </a:r>
          </a:p>
          <a:p>
            <a:endParaRPr lang="en-GB" sz="3200" dirty="0" smtClean="0"/>
          </a:p>
          <a:p>
            <a:r>
              <a:rPr lang="en-GB" sz="2800" dirty="0" smtClean="0"/>
              <a:t>Joshua </a:t>
            </a:r>
            <a:r>
              <a:rPr lang="en-GB" sz="2800" dirty="0" err="1" smtClean="0"/>
              <a:t>Kirshner</a:t>
            </a:r>
            <a:endParaRPr lang="en-GB" sz="2800" dirty="0" smtClean="0"/>
          </a:p>
          <a:p>
            <a:r>
              <a:rPr lang="en-GB" sz="2800" dirty="0" smtClean="0"/>
              <a:t>Durham University</a:t>
            </a:r>
            <a:endParaRPr lang="en-GB" sz="2800" dirty="0"/>
          </a:p>
          <a:p>
            <a:endParaRPr lang="en-GB" sz="4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80511" cy="6885384"/>
          </a:xfrm>
        </p:spPr>
      </p:pic>
    </p:spTree>
    <p:extLst>
      <p:ext uri="{BB962C8B-B14F-4D97-AF65-F5344CB8AC3E}">
        <p14:creationId xmlns:p14="http://schemas.microsoft.com/office/powerpoint/2010/main" val="76330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80511" cy="6885384"/>
          </a:xfrm>
        </p:spPr>
      </p:pic>
    </p:spTree>
    <p:extLst>
      <p:ext uri="{BB962C8B-B14F-4D97-AF65-F5344CB8AC3E}">
        <p14:creationId xmlns:p14="http://schemas.microsoft.com/office/powerpoint/2010/main" val="186963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Developing Offshore Gas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solidFill>
            <a:schemeClr val="tx2">
              <a:lumMod val="75000"/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Anadarko (USA) and ENI (Italy) made vast offshore gas finds in 2011</a:t>
            </a:r>
          </a:p>
          <a:p>
            <a:r>
              <a:rPr lang="en-GB" dirty="0">
                <a:solidFill>
                  <a:schemeClr val="bg1"/>
                </a:solidFill>
              </a:rPr>
              <a:t>Analysts project MZ will receive </a:t>
            </a:r>
            <a:r>
              <a:rPr lang="en-GB" dirty="0" smtClean="0">
                <a:solidFill>
                  <a:schemeClr val="bg1"/>
                </a:solidFill>
              </a:rPr>
              <a:t>US$115 </a:t>
            </a:r>
            <a:r>
              <a:rPr lang="en-GB" dirty="0" err="1" smtClean="0">
                <a:solidFill>
                  <a:schemeClr val="bg1"/>
                </a:solidFill>
              </a:rPr>
              <a:t>bn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in revenue from LNG exports between </a:t>
            </a:r>
            <a:r>
              <a:rPr lang="en-GB" dirty="0" smtClean="0">
                <a:solidFill>
                  <a:schemeClr val="bg1"/>
                </a:solidFill>
              </a:rPr>
              <a:t>2020-2040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Requires developing 2 LNG facilities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Cost estimates for first phase of upstream and LNG development in MZ ($16 </a:t>
            </a:r>
            <a:r>
              <a:rPr lang="en-GB" dirty="0" err="1" smtClean="0">
                <a:solidFill>
                  <a:schemeClr val="bg1"/>
                </a:solidFill>
              </a:rPr>
              <a:t>bn</a:t>
            </a:r>
            <a:r>
              <a:rPr lang="en-GB" dirty="0" smtClean="0">
                <a:solidFill>
                  <a:schemeClr val="bg1"/>
                </a:solidFill>
              </a:rPr>
              <a:t>) above the country’s annual GDP ($15.3 </a:t>
            </a:r>
            <a:r>
              <a:rPr lang="en-GB" dirty="0" err="1" smtClean="0">
                <a:solidFill>
                  <a:schemeClr val="bg1"/>
                </a:solidFill>
              </a:rPr>
              <a:t>bn</a:t>
            </a:r>
            <a:r>
              <a:rPr lang="en-GB" dirty="0" smtClean="0">
                <a:solidFill>
                  <a:schemeClr val="bg1"/>
                </a:solidFill>
              </a:rPr>
              <a:t> in 2013)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126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Key findings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Scramble to gain access to MZ’s energy resources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Beneficial south-to-south </a:t>
            </a:r>
            <a:r>
              <a:rPr lang="en-GB" smtClean="0">
                <a:latin typeface="Calibri" panose="020F0502020204030204" pitchFamily="34" charset="0"/>
              </a:rPr>
              <a:t>development partnerships </a:t>
            </a:r>
            <a:r>
              <a:rPr lang="en-GB" dirty="0" smtClean="0">
                <a:latin typeface="Calibri" panose="020F0502020204030204" pitchFamily="34" charset="0"/>
              </a:rPr>
              <a:t>balanced against push toward higher carbon energy pathway for MZ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Investments in logistics and reg. transport </a:t>
            </a:r>
            <a:r>
              <a:rPr lang="en-GB" dirty="0" err="1" smtClean="0">
                <a:latin typeface="Calibri" panose="020F0502020204030204" pitchFamily="34" charset="0"/>
              </a:rPr>
              <a:t>infras</a:t>
            </a:r>
            <a:endParaRPr lang="en-GB" dirty="0">
              <a:latin typeface="Calibri" panose="020F0502020204030204" pitchFamily="34" charset="0"/>
            </a:endParaRP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Population displacement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Can these links be harnessed for long-terms social and economic development?</a:t>
            </a:r>
          </a:p>
          <a:p>
            <a:endParaRPr lang="en-GB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9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Outline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Mozambique’s extractive turn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The rise of </a:t>
            </a:r>
            <a:r>
              <a:rPr lang="en-GB" dirty="0">
                <a:latin typeface="Calibri" panose="020F0502020204030204" pitchFamily="34" charset="0"/>
              </a:rPr>
              <a:t>c</a:t>
            </a:r>
            <a:r>
              <a:rPr lang="en-GB" dirty="0" smtClean="0">
                <a:latin typeface="Calibri" panose="020F0502020204030204" pitchFamily="34" charset="0"/>
              </a:rPr>
              <a:t>oal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Vale as “early mover”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Indian actors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Infrastructure challenges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Developing offshore gas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ENI and Anadarko as key players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Asian importers securing supplies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Key findings and implications</a:t>
            </a:r>
            <a:endParaRPr lang="en-GB" dirty="0">
              <a:latin typeface="Calibri" panose="020F0502020204030204" pitchFamily="34" charset="0"/>
            </a:endParaRPr>
          </a:p>
          <a:p>
            <a:pPr lvl="1"/>
            <a:endParaRPr lang="en-GB" dirty="0" smtClean="0">
              <a:latin typeface="Calibri" panose="020F0502020204030204" pitchFamily="34" charset="0"/>
            </a:endParaRPr>
          </a:p>
          <a:p>
            <a:pPr lvl="1"/>
            <a:endParaRPr lang="en-GB" dirty="0" smtClean="0">
              <a:latin typeface="Calibri" panose="020F0502020204030204" pitchFamily="34" charset="0"/>
            </a:endParaRPr>
          </a:p>
          <a:p>
            <a:endParaRPr lang="en-GB" dirty="0" smtClean="0">
              <a:latin typeface="Calibri" panose="020F0502020204030204" pitchFamily="34" charset="0"/>
            </a:endParaRPr>
          </a:p>
          <a:p>
            <a:endParaRPr lang="en-GB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7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11173" r="8227" b="12154"/>
          <a:stretch/>
        </p:blipFill>
        <p:spPr bwMode="auto">
          <a:xfrm>
            <a:off x="78937" y="1268760"/>
            <a:ext cx="8885552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37276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Mozambique’s extractive sector</a:t>
            </a:r>
            <a:endParaRPr lang="en-GB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35968" y="6350487"/>
            <a:ext cx="2478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Source: UNCTAD 2012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1919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892755" cy="6417839"/>
          </a:xfrm>
        </p:spPr>
      </p:pic>
    </p:spTree>
    <p:extLst>
      <p:ext uri="{BB962C8B-B14F-4D97-AF65-F5344CB8AC3E}">
        <p14:creationId xmlns:p14="http://schemas.microsoft.com/office/powerpoint/2010/main" val="15176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1218"/>
            <a:ext cx="4965055" cy="6514675"/>
          </a:xfrm>
        </p:spPr>
      </p:pic>
    </p:spTree>
    <p:extLst>
      <p:ext uri="{BB962C8B-B14F-4D97-AF65-F5344CB8AC3E}">
        <p14:creationId xmlns:p14="http://schemas.microsoft.com/office/powerpoint/2010/main" val="75972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  <a:alpha val="40000"/>
            </a:schemeClr>
          </a:solidFill>
        </p:spPr>
        <p:txBody>
          <a:bodyPr>
            <a:no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Coal in </a:t>
            </a:r>
            <a:r>
              <a:rPr lang="en-GB" sz="4000" dirty="0" err="1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Tete</a:t>
            </a:r>
            <a:r>
              <a:rPr lang="en-GB" sz="40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province</a:t>
            </a:r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  <a:solidFill>
            <a:schemeClr val="tx2">
              <a:lumMod val="75000"/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Vale (Brazil) is largest investor </a:t>
            </a:r>
          </a:p>
          <a:p>
            <a:pPr lvl="1"/>
            <a:r>
              <a:rPr lang="en-GB" dirty="0" err="1" smtClean="0">
                <a:solidFill>
                  <a:schemeClr val="bg1"/>
                </a:solidFill>
              </a:rPr>
              <a:t>Moatize</a:t>
            </a:r>
            <a:r>
              <a:rPr lang="en-GB" dirty="0" smtClean="0">
                <a:solidFill>
                  <a:schemeClr val="bg1"/>
                </a:solidFill>
              </a:rPr>
              <a:t> coal project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300 MW coal fired power plant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Emphasis on logistics - </a:t>
            </a:r>
            <a:r>
              <a:rPr lang="en-GB" dirty="0" err="1" smtClean="0">
                <a:solidFill>
                  <a:schemeClr val="bg1"/>
                </a:solidFill>
              </a:rPr>
              <a:t>Nacala</a:t>
            </a:r>
            <a:r>
              <a:rPr lang="en-GB" dirty="0" smtClean="0">
                <a:solidFill>
                  <a:schemeClr val="bg1"/>
                </a:solidFill>
              </a:rPr>
              <a:t> Corridor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Shares to Mitsui (</a:t>
            </a:r>
            <a:r>
              <a:rPr lang="en-GB" dirty="0">
                <a:solidFill>
                  <a:schemeClr val="bg1"/>
                </a:solidFill>
              </a:rPr>
              <a:t>Japan)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Rio </a:t>
            </a:r>
            <a:r>
              <a:rPr lang="en-GB" dirty="0">
                <a:solidFill>
                  <a:schemeClr val="bg1"/>
                </a:solidFill>
              </a:rPr>
              <a:t>Tinto (</a:t>
            </a:r>
            <a:r>
              <a:rPr lang="en-GB" dirty="0" smtClean="0">
                <a:solidFill>
                  <a:schemeClr val="bg1"/>
                </a:solidFill>
              </a:rPr>
              <a:t>UK)  </a:t>
            </a:r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Tata (India) has 35% stake in key operation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RT sold holdings to ICVL (India) in 2014</a:t>
            </a:r>
          </a:p>
          <a:p>
            <a:r>
              <a:rPr lang="en-GB" dirty="0">
                <a:solidFill>
                  <a:schemeClr val="bg1"/>
                </a:solidFill>
              </a:rPr>
              <a:t>Jindal (India</a:t>
            </a:r>
            <a:r>
              <a:rPr lang="en-GB" dirty="0" smtClean="0">
                <a:solidFill>
                  <a:schemeClr val="bg1"/>
                </a:solidFill>
              </a:rPr>
              <a:t>)</a:t>
            </a:r>
            <a:endParaRPr lang="en-GB" dirty="0">
              <a:solidFill>
                <a:schemeClr val="bg1"/>
              </a:solidFill>
            </a:endParaRPr>
          </a:p>
          <a:p>
            <a:pPr lvl="1"/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4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0512" cy="6885385"/>
          </a:xfrm>
        </p:spPr>
      </p:pic>
    </p:spTree>
    <p:extLst>
      <p:ext uri="{BB962C8B-B14F-4D97-AF65-F5344CB8AC3E}">
        <p14:creationId xmlns:p14="http://schemas.microsoft.com/office/powerpoint/2010/main" val="232747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80511" cy="6885384"/>
          </a:xfrm>
        </p:spPr>
      </p:pic>
    </p:spTree>
    <p:extLst>
      <p:ext uri="{BB962C8B-B14F-4D97-AF65-F5344CB8AC3E}">
        <p14:creationId xmlns:p14="http://schemas.microsoft.com/office/powerpoint/2010/main" val="103586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1350</Words>
  <Application>Microsoft Office PowerPoint</Application>
  <PresentationFormat>On-screen Show (4:3)</PresentationFormat>
  <Paragraphs>131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Coal in Tete province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Developing Offshore Gas</vt:lpstr>
      <vt:lpstr>Key findings</vt:lpstr>
    </vt:vector>
  </TitlesOfParts>
  <Company>Durham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KIRSHNER J.D.</dc:creator>
  <cp:lastModifiedBy>KIRSHNER J.D.</cp:lastModifiedBy>
  <cp:revision>363</cp:revision>
  <cp:lastPrinted>2014-09-13T17:28:08Z</cp:lastPrinted>
  <dcterms:created xsi:type="dcterms:W3CDTF">2014-09-10T20:28:46Z</dcterms:created>
  <dcterms:modified xsi:type="dcterms:W3CDTF">2015-02-02T12:33:13Z</dcterms:modified>
</cp:coreProperties>
</file>