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3" r:id="rId3"/>
    <p:sldId id="391" r:id="rId4"/>
    <p:sldId id="400" r:id="rId5"/>
    <p:sldId id="405" r:id="rId6"/>
    <p:sldId id="407" r:id="rId7"/>
    <p:sldId id="408" r:id="rId8"/>
    <p:sldId id="423" r:id="rId9"/>
    <p:sldId id="409" r:id="rId10"/>
    <p:sldId id="404" r:id="rId11"/>
    <p:sldId id="410" r:id="rId12"/>
    <p:sldId id="412" r:id="rId13"/>
    <p:sldId id="413" r:id="rId14"/>
    <p:sldId id="414" r:id="rId15"/>
    <p:sldId id="361" r:id="rId16"/>
    <p:sldId id="415" r:id="rId17"/>
    <p:sldId id="416" r:id="rId18"/>
    <p:sldId id="424" r:id="rId19"/>
    <p:sldId id="417" r:id="rId20"/>
    <p:sldId id="426" r:id="rId21"/>
    <p:sldId id="425" r:id="rId22"/>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2785E4-766C-4318-9945-FBA6A95FC1BB}">
          <p14:sldIdLst>
            <p14:sldId id="256"/>
            <p14:sldId id="303"/>
            <p14:sldId id="391"/>
            <p14:sldId id="400"/>
            <p14:sldId id="405"/>
            <p14:sldId id="407"/>
            <p14:sldId id="408"/>
            <p14:sldId id="423"/>
            <p14:sldId id="409"/>
            <p14:sldId id="404"/>
            <p14:sldId id="410"/>
            <p14:sldId id="412"/>
            <p14:sldId id="413"/>
            <p14:sldId id="414"/>
            <p14:sldId id="361"/>
            <p14:sldId id="415"/>
            <p14:sldId id="416"/>
            <p14:sldId id="424"/>
            <p14:sldId id="417"/>
            <p14:sldId id="426"/>
            <p14:sldId id="42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LKELEY H.A." initials="BH" lastIdx="7" clrIdx="0"/>
  <p:cmAuthor id="1" name="Peter Newell" initials="P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9" autoAdjust="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514870B8-97E9-491E-8A2A-278C4477455F}" type="datetimeFigureOut">
              <a:rPr lang="en-GB" smtClean="0"/>
              <a:t>18/03/2015</a:t>
            </a:fld>
            <a:endParaRPr lang="en-GB" dirty="0"/>
          </a:p>
        </p:txBody>
      </p:sp>
      <p:sp>
        <p:nvSpPr>
          <p:cNvPr id="4" name="Slide Image Placeholder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B571EC5F-7962-4A0A-9874-B458F2D8A6C3}" type="slidenum">
              <a:rPr lang="en-GB" smtClean="0"/>
              <a:t>‹#›</a:t>
            </a:fld>
            <a:endParaRPr lang="en-GB" dirty="0"/>
          </a:p>
        </p:txBody>
      </p:sp>
    </p:spTree>
    <p:extLst>
      <p:ext uri="{BB962C8B-B14F-4D97-AF65-F5344CB8AC3E}">
        <p14:creationId xmlns:p14="http://schemas.microsoft.com/office/powerpoint/2010/main" val="89337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a:t>
            </a:fld>
            <a:endParaRPr lang="en-GB" dirty="0"/>
          </a:p>
        </p:txBody>
      </p:sp>
    </p:spTree>
    <p:extLst>
      <p:ext uri="{BB962C8B-B14F-4D97-AF65-F5344CB8AC3E}">
        <p14:creationId xmlns:p14="http://schemas.microsoft.com/office/powerpoint/2010/main" val="104148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11</a:t>
            </a:fld>
            <a:endParaRPr lang="en-GB" dirty="0"/>
          </a:p>
        </p:txBody>
      </p:sp>
    </p:spTree>
    <p:extLst>
      <p:ext uri="{BB962C8B-B14F-4D97-AF65-F5344CB8AC3E}">
        <p14:creationId xmlns:p14="http://schemas.microsoft.com/office/powerpoint/2010/main" val="17248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call for communities to be involved in negotiations with multinational companies for benefits arising out of investments on their land</a:t>
            </a:r>
          </a:p>
          <a:p>
            <a:endParaRPr lang="en-GB" sz="1200" dirty="0" smtClean="0"/>
          </a:p>
          <a:p>
            <a:r>
              <a:rPr lang="en-GB" sz="1200" dirty="0" smtClean="0"/>
              <a:t>communities &amp; civil society had to know how the mining contracts were established, question whether they were understandable </a:t>
            </a:r>
          </a:p>
          <a:p>
            <a:endParaRPr lang="en-GB" sz="1200" dirty="0" smtClean="0"/>
          </a:p>
          <a:p>
            <a:r>
              <a:rPr lang="en-GB" sz="1200" dirty="0" smtClean="0"/>
              <a:t>communities have to know the costs of resettlements they were being asked or forced to make and that what they received as compensation corresponded with the impact to be felt by the community for generations to come</a:t>
            </a:r>
          </a:p>
          <a:p>
            <a:endParaRPr lang="en-GB" sz="1200" dirty="0" smtClean="0"/>
          </a:p>
          <a:p>
            <a:r>
              <a:rPr lang="en-GB" sz="1200" dirty="0" smtClean="0"/>
              <a:t>the need for building of ‘civic consortiums’ with many disciplines to engage multinational companies on all aspects of contracts entered into</a:t>
            </a:r>
          </a:p>
        </p:txBody>
      </p:sp>
      <p:sp>
        <p:nvSpPr>
          <p:cNvPr id="4" name="Slide Number Placeholder 3"/>
          <p:cNvSpPr>
            <a:spLocks noGrp="1"/>
          </p:cNvSpPr>
          <p:nvPr>
            <p:ph type="sldNum" sz="quarter" idx="10"/>
          </p:nvPr>
        </p:nvSpPr>
        <p:spPr/>
        <p:txBody>
          <a:bodyPr/>
          <a:lstStyle/>
          <a:p>
            <a:fld id="{B571EC5F-7962-4A0A-9874-B458F2D8A6C3}" type="slidenum">
              <a:rPr lang="en-GB" smtClean="0"/>
              <a:t>12</a:t>
            </a:fld>
            <a:endParaRPr lang="en-GB" dirty="0"/>
          </a:p>
        </p:txBody>
      </p:sp>
    </p:spTree>
    <p:extLst>
      <p:ext uri="{BB962C8B-B14F-4D97-AF65-F5344CB8AC3E}">
        <p14:creationId xmlns:p14="http://schemas.microsoft.com/office/powerpoint/2010/main" val="193882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Raises these</a:t>
            </a:r>
            <a:r>
              <a:rPr lang="en-GB" baseline="0" dirty="0" smtClean="0"/>
              <a:t> key questions</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13</a:t>
            </a:fld>
            <a:endParaRPr lang="en-GB" dirty="0"/>
          </a:p>
        </p:txBody>
      </p:sp>
    </p:spTree>
    <p:extLst>
      <p:ext uri="{BB962C8B-B14F-4D97-AF65-F5344CB8AC3E}">
        <p14:creationId xmlns:p14="http://schemas.microsoft.com/office/powerpoint/2010/main" val="193882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14</a:t>
            </a:fld>
            <a:endParaRPr lang="en-GB" dirty="0"/>
          </a:p>
        </p:txBody>
      </p:sp>
    </p:spTree>
    <p:extLst>
      <p:ext uri="{BB962C8B-B14F-4D97-AF65-F5344CB8AC3E}">
        <p14:creationId xmlns:p14="http://schemas.microsoft.com/office/powerpoint/2010/main" val="172482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15</a:t>
            </a:fld>
            <a:endParaRPr lang="en-GB" dirty="0"/>
          </a:p>
        </p:txBody>
      </p:sp>
    </p:spTree>
    <p:extLst>
      <p:ext uri="{BB962C8B-B14F-4D97-AF65-F5344CB8AC3E}">
        <p14:creationId xmlns:p14="http://schemas.microsoft.com/office/powerpoint/2010/main" val="376325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World Bank and African Development Bank also</a:t>
            </a:r>
            <a:r>
              <a:rPr lang="en-GB" baseline="0" dirty="0" smtClean="0"/>
              <a:t> providing important finance for rural electrification and grid extension</a:t>
            </a:r>
            <a:endParaRPr lang="en-GB" dirty="0" smtClean="0"/>
          </a:p>
        </p:txBody>
      </p:sp>
      <p:sp>
        <p:nvSpPr>
          <p:cNvPr id="4" name="Slide Number Placeholder 3"/>
          <p:cNvSpPr>
            <a:spLocks noGrp="1"/>
          </p:cNvSpPr>
          <p:nvPr>
            <p:ph type="sldNum" sz="quarter" idx="10"/>
          </p:nvPr>
        </p:nvSpPr>
        <p:spPr/>
        <p:txBody>
          <a:bodyPr/>
          <a:lstStyle/>
          <a:p>
            <a:fld id="{B571EC5F-7962-4A0A-9874-B458F2D8A6C3}" type="slidenum">
              <a:rPr lang="en-GB" smtClean="0"/>
              <a:t>18</a:t>
            </a:fld>
            <a:endParaRPr lang="en-GB" dirty="0"/>
          </a:p>
        </p:txBody>
      </p:sp>
    </p:spTree>
    <p:extLst>
      <p:ext uri="{BB962C8B-B14F-4D97-AF65-F5344CB8AC3E}">
        <p14:creationId xmlns:p14="http://schemas.microsoft.com/office/powerpoint/2010/main" val="3846510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Scope for engaging futher with the ‘rising powers’ through the Energy Sector</a:t>
            </a:r>
            <a:r>
              <a:rPr lang="en-GB" baseline="0" dirty="0" smtClean="0"/>
              <a:t> Working Group? Exchanging experiences of rural electrification. </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19</a:t>
            </a:fld>
            <a:endParaRPr lang="en-GB" dirty="0"/>
          </a:p>
        </p:txBody>
      </p:sp>
    </p:spTree>
    <p:extLst>
      <p:ext uri="{BB962C8B-B14F-4D97-AF65-F5344CB8AC3E}">
        <p14:creationId xmlns:p14="http://schemas.microsoft.com/office/powerpoint/2010/main" val="1609077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Fedesmo or the Renewable</a:t>
            </a:r>
            <a:r>
              <a:rPr lang="en-GB" baseline="0" dirty="0" smtClean="0"/>
              <a:t> Energy Association could be well placed to help with facilitating and developing community driven partnerships</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20</a:t>
            </a:fld>
            <a:endParaRPr lang="en-GB" dirty="0"/>
          </a:p>
        </p:txBody>
      </p:sp>
    </p:spTree>
    <p:extLst>
      <p:ext uri="{BB962C8B-B14F-4D97-AF65-F5344CB8AC3E}">
        <p14:creationId xmlns:p14="http://schemas.microsoft.com/office/powerpoint/2010/main" val="1609077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21</a:t>
            </a:fld>
            <a:endParaRPr lang="en-GB" dirty="0"/>
          </a:p>
        </p:txBody>
      </p:sp>
    </p:spTree>
    <p:extLst>
      <p:ext uri="{BB962C8B-B14F-4D97-AF65-F5344CB8AC3E}">
        <p14:creationId xmlns:p14="http://schemas.microsoft.com/office/powerpoint/2010/main" val="160907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571EC5F-7962-4A0A-9874-B458F2D8A6C3}" type="slidenum">
              <a:rPr lang="en-GB" smtClean="0"/>
              <a:t>2</a:t>
            </a:fld>
            <a:endParaRPr lang="en-GB" dirty="0"/>
          </a:p>
        </p:txBody>
      </p:sp>
    </p:spTree>
    <p:extLst>
      <p:ext uri="{BB962C8B-B14F-4D97-AF65-F5344CB8AC3E}">
        <p14:creationId xmlns:p14="http://schemas.microsoft.com/office/powerpoint/2010/main" val="384651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3</a:t>
            </a:fld>
            <a:endParaRPr lang="en-GB" dirty="0"/>
          </a:p>
        </p:txBody>
      </p:sp>
    </p:spTree>
    <p:extLst>
      <p:ext uri="{BB962C8B-B14F-4D97-AF65-F5344CB8AC3E}">
        <p14:creationId xmlns:p14="http://schemas.microsoft.com/office/powerpoint/2010/main" val="9187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571EC5F-7962-4A0A-9874-B458F2D8A6C3}" type="slidenum">
              <a:rPr lang="en-GB" smtClean="0"/>
              <a:t>4</a:t>
            </a:fld>
            <a:endParaRPr lang="en-GB" dirty="0"/>
          </a:p>
        </p:txBody>
      </p:sp>
    </p:spTree>
    <p:extLst>
      <p:ext uri="{BB962C8B-B14F-4D97-AF65-F5344CB8AC3E}">
        <p14:creationId xmlns:p14="http://schemas.microsoft.com/office/powerpoint/2010/main" val="384651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neo-colonial plunder/grabs </a:t>
            </a:r>
            <a:endParaRPr lang="en-GB" dirty="0" smtClean="0"/>
          </a:p>
          <a:p>
            <a:r>
              <a:rPr lang="en-GB" dirty="0" smtClean="0"/>
              <a:t>Beyond extractivism-</a:t>
            </a:r>
          </a:p>
          <a:p>
            <a:r>
              <a:rPr lang="en-GB" dirty="0" smtClean="0"/>
              <a:t>Capture</a:t>
            </a:r>
            <a:r>
              <a:rPr lang="en-GB" baseline="0" dirty="0" smtClean="0"/>
              <a:t> complexity of engagement with energy systems</a:t>
            </a:r>
            <a:endParaRPr lang="en-GB" dirty="0" smtClean="0"/>
          </a:p>
        </p:txBody>
      </p:sp>
      <p:sp>
        <p:nvSpPr>
          <p:cNvPr id="4" name="Slide Number Placeholder 3"/>
          <p:cNvSpPr>
            <a:spLocks noGrp="1"/>
          </p:cNvSpPr>
          <p:nvPr>
            <p:ph type="sldNum" sz="quarter" idx="10"/>
          </p:nvPr>
        </p:nvSpPr>
        <p:spPr/>
        <p:txBody>
          <a:bodyPr/>
          <a:lstStyle/>
          <a:p>
            <a:fld id="{B571EC5F-7962-4A0A-9874-B458F2D8A6C3}" type="slidenum">
              <a:rPr lang="en-GB" smtClean="0"/>
              <a:t>5</a:t>
            </a:fld>
            <a:endParaRPr lang="en-GB" dirty="0"/>
          </a:p>
        </p:txBody>
      </p:sp>
    </p:spTree>
    <p:extLst>
      <p:ext uri="{BB962C8B-B14F-4D97-AF65-F5344CB8AC3E}">
        <p14:creationId xmlns:p14="http://schemas.microsoft.com/office/powerpoint/2010/main" val="384651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6</a:t>
            </a:fld>
            <a:endParaRPr lang="en-GB" dirty="0"/>
          </a:p>
        </p:txBody>
      </p:sp>
    </p:spTree>
    <p:extLst>
      <p:ext uri="{BB962C8B-B14F-4D97-AF65-F5344CB8AC3E}">
        <p14:creationId xmlns:p14="http://schemas.microsoft.com/office/powerpoint/2010/main" val="136850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Proyectos hidroelectricos chinos</a:t>
            </a:r>
          </a:p>
          <a:p>
            <a:r>
              <a:rPr lang="en-GB" dirty="0" smtClean="0"/>
              <a:t>Interests right across the</a:t>
            </a:r>
            <a:r>
              <a:rPr lang="en-GB" baseline="0" dirty="0" smtClean="0"/>
              <a:t> region- this is just hydro</a:t>
            </a:r>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7</a:t>
            </a:fld>
            <a:endParaRPr lang="en-GB" dirty="0"/>
          </a:p>
        </p:txBody>
      </p:sp>
    </p:spTree>
    <p:extLst>
      <p:ext uri="{BB962C8B-B14F-4D97-AF65-F5344CB8AC3E}">
        <p14:creationId xmlns:p14="http://schemas.microsoft.com/office/powerpoint/2010/main" val="156841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foreign aid in 2009 accounted for some 58% of total government expenditure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 direct result of the extractives boom, the level of aid dependency has been significantly reduced as foreign aid covered 33.5% of the State Budget in 2014</a:t>
            </a:r>
            <a:endParaRPr lang="en-GB" dirty="0" smtClean="0"/>
          </a:p>
        </p:txBody>
      </p:sp>
      <p:sp>
        <p:nvSpPr>
          <p:cNvPr id="4" name="Slide Number Placeholder 3"/>
          <p:cNvSpPr>
            <a:spLocks noGrp="1"/>
          </p:cNvSpPr>
          <p:nvPr>
            <p:ph type="sldNum" sz="quarter" idx="10"/>
          </p:nvPr>
        </p:nvSpPr>
        <p:spPr/>
        <p:txBody>
          <a:bodyPr/>
          <a:lstStyle/>
          <a:p>
            <a:fld id="{B571EC5F-7962-4A0A-9874-B458F2D8A6C3}" type="slidenum">
              <a:rPr lang="en-GB" smtClean="0"/>
              <a:t>9</a:t>
            </a:fld>
            <a:endParaRPr lang="en-GB" dirty="0"/>
          </a:p>
        </p:txBody>
      </p:sp>
    </p:spTree>
    <p:extLst>
      <p:ext uri="{BB962C8B-B14F-4D97-AF65-F5344CB8AC3E}">
        <p14:creationId xmlns:p14="http://schemas.microsoft.com/office/powerpoint/2010/main" val="384651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GB" sz="1200" dirty="0" smtClean="0"/>
              <a:t>Key stakeholders include Vale (Brazil) - has invested US$2 billion and plans for a further US$4 billion in next 5 years </a:t>
            </a:r>
          </a:p>
          <a:p>
            <a:pPr>
              <a:spcBef>
                <a:spcPts val="0"/>
              </a:spcBef>
            </a:pPr>
            <a:endParaRPr lang="en-GB" sz="1200" dirty="0" smtClean="0"/>
          </a:p>
          <a:p>
            <a:pPr>
              <a:spcBef>
                <a:spcPts val="0"/>
              </a:spcBef>
            </a:pPr>
            <a:r>
              <a:rPr lang="en-GB" sz="1200" dirty="0" smtClean="0"/>
              <a:t>Indian firms a growing presence - Tata Steel, Jindal Steel &amp; Power (JSPL), Bharat Petroleum, Videocon Industries, Coal India Ltd</a:t>
            </a:r>
          </a:p>
          <a:p>
            <a:pPr>
              <a:spcBef>
                <a:spcPts val="0"/>
              </a:spcBef>
            </a:pPr>
            <a:endParaRPr lang="en-GB" sz="1200" dirty="0" smtClean="0"/>
          </a:p>
          <a:p>
            <a:pPr>
              <a:spcBef>
                <a:spcPts val="0"/>
              </a:spcBef>
            </a:pPr>
            <a:r>
              <a:rPr lang="en-GB" sz="1200" dirty="0" smtClean="0"/>
              <a:t>Vale and JPSL have plans to construct coal-fired power stations</a:t>
            </a:r>
          </a:p>
          <a:p>
            <a:pPr>
              <a:spcBef>
                <a:spcPts val="0"/>
              </a:spcBef>
            </a:pPr>
            <a:endParaRPr lang="en-GB" sz="1200" dirty="0" smtClean="0"/>
          </a:p>
          <a:p>
            <a:pPr>
              <a:spcBef>
                <a:spcPts val="0"/>
              </a:spcBef>
            </a:pPr>
            <a:r>
              <a:rPr lang="en-GB" sz="1200" dirty="0" smtClean="0"/>
              <a:t>Indian firms (ONGC Videsh, OVL &amp; its partner Oil India, OIL) and Chinese firms (China National Petroleum Corporation) have bought stakes in offshore gas</a:t>
            </a:r>
          </a:p>
          <a:p>
            <a:pPr>
              <a:spcBef>
                <a:spcPts val="0"/>
              </a:spcBef>
            </a:pPr>
            <a:endParaRPr lang="en-GB" sz="1200" dirty="0" smtClean="0"/>
          </a:p>
          <a:p>
            <a:pPr>
              <a:spcBef>
                <a:spcPts val="0"/>
              </a:spcBef>
            </a:pPr>
            <a:r>
              <a:rPr lang="en-US" sz="1200" kern="1200" dirty="0" smtClean="0">
                <a:solidFill>
                  <a:schemeClr val="tx1"/>
                </a:solidFill>
                <a:effectLst/>
                <a:latin typeface="+mn-lt"/>
                <a:ea typeface="+mn-ea"/>
                <a:cs typeface="+mn-cs"/>
              </a:rPr>
              <a:t>Portuguese power grid company </a:t>
            </a:r>
            <a:r>
              <a:rPr lang="en-US" sz="1200" i="1" kern="1200" dirty="0" smtClean="0">
                <a:solidFill>
                  <a:schemeClr val="tx1"/>
                </a:solidFill>
                <a:effectLst/>
                <a:latin typeface="+mn-lt"/>
                <a:ea typeface="+mn-ea"/>
                <a:cs typeface="+mn-cs"/>
              </a:rPr>
              <a:t>Redes Energéticas Nacionais</a:t>
            </a:r>
            <a:r>
              <a:rPr lang="en-US" sz="1200" kern="1200" dirty="0" smtClean="0">
                <a:solidFill>
                  <a:schemeClr val="tx1"/>
                </a:solidFill>
                <a:effectLst/>
                <a:latin typeface="+mn-lt"/>
                <a:ea typeface="+mn-ea"/>
                <a:cs typeface="+mn-cs"/>
              </a:rPr>
              <a:t> (REN) bought a 7.5 percent stake in the Cahora Bassa (HCB) facility in April 2012, shortly after the State Grid Corporation of China (SGCC) had purchased a 25 percent stake in REN</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B571EC5F-7962-4A0A-9874-B458F2D8A6C3}" type="slidenum">
              <a:rPr lang="en-GB" smtClean="0"/>
              <a:t>10</a:t>
            </a:fld>
            <a:endParaRPr lang="en-GB" dirty="0"/>
          </a:p>
        </p:txBody>
      </p:sp>
    </p:spTree>
    <p:extLst>
      <p:ext uri="{BB962C8B-B14F-4D97-AF65-F5344CB8AC3E}">
        <p14:creationId xmlns:p14="http://schemas.microsoft.com/office/powerpoint/2010/main" val="17248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388315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90523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05063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34498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57091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28949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53743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364203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363220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204902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59D1-19D3-4DE6-BC55-D0A4167F2851}" type="datetimeFigureOut">
              <a:rPr lang="en-GB" smtClean="0"/>
              <a:t>18/03/2015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113F54A-92EF-4FF8-BFA3-6F5A6C307FD1}" type="slidenum">
              <a:rPr lang="en-GB" smtClean="0"/>
              <a:t>‹#›</a:t>
            </a:fld>
            <a:endParaRPr lang="en-GB" dirty="0"/>
          </a:p>
        </p:txBody>
      </p:sp>
    </p:spTree>
    <p:extLst>
      <p:ext uri="{BB962C8B-B14F-4D97-AF65-F5344CB8AC3E}">
        <p14:creationId xmlns:p14="http://schemas.microsoft.com/office/powerpoint/2010/main" val="184642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759D1-19D3-4DE6-BC55-D0A4167F2851}" type="datetimeFigureOut">
              <a:rPr lang="en-GB" smtClean="0"/>
              <a:t>18/03/2015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3F54A-92EF-4FF8-BFA3-6F5A6C307FD1}" type="slidenum">
              <a:rPr lang="en-GB" smtClean="0"/>
              <a:t>‹#›</a:t>
            </a:fld>
            <a:endParaRPr lang="en-GB" dirty="0"/>
          </a:p>
        </p:txBody>
      </p:sp>
    </p:spTree>
    <p:extLst>
      <p:ext uri="{BB962C8B-B14F-4D97-AF65-F5344CB8AC3E}">
        <p14:creationId xmlns:p14="http://schemas.microsoft.com/office/powerpoint/2010/main" val="352834440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google.co.uk/url?sa=i&amp;rct=j&amp;q=vale+brazil&amp;source=images&amp;cd=&amp;cad=rja&amp;docid=Mlz8IvcHSv9yhM&amp;tbnid=PwG2C_D5aNsQKM:&amp;ved=0CAUQjRw&amp;url=http://www.forbes.com/sites/nathanielparishflannery/2011/04/22/anti-corporate-brazilian-government-pushes-out-mining-giant-vales-popular-ceo/&amp;ei=2rSIUYbfH-ns0gWX54DoAQ&amp;bvm=bv.45960087,d.d2k&amp;psig=AFQjCNF9n9QTtacj2rVAqcRv_9oRQ7bnuw&amp;ust=1368000063655239" TargetMode="External"/><Relationship Id="rId7" Type="http://schemas.openxmlformats.org/officeDocument/2006/relationships/hyperlink" Target="http://www.google.co.uk/url?sa=i&amp;rct=j&amp;q=&amp;esrc=s&amp;frm=1&amp;source=images&amp;cd=&amp;cad=rja&amp;docid=Qxkywvr6_311XM&amp;tbnid=32e6BSEhPL15_M:&amp;ved=0CAUQjRw&amp;url=http://blogs.terrapinn.com/oil-and-gas/2013/08/23/developments-mozambique-italys-eni-chinas-cnpc-government/&amp;ei=oIJyUtTdEoXwhQe76IGIBQ&amp;bvm=bv.55819444,d.ZG4&amp;psig=AFQjCNFqUt-6zCSOiSGljZhmrtsiAih4yg&amp;ust=1383322649207719"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www.google.co.uk/url?sa=i&amp;rct=j&amp;q=&amp;esrc=s&amp;frm=1&amp;source=images&amp;cd=&amp;cad=rja&amp;docid=rk9TK3Xg-B1xmM&amp;tbnid=vdh4yUUJRY7ElM:&amp;ved=0CAUQjRw&amp;url=http://www.naturalgasasia.com/ongc-shell-plan-to-bid-for-overseas-oil-gas-assets&amp;ei=OINyUsW8K9DxhQeL7YDoDw&amp;psig=AFQjCNH_MgV6YG_1LQEqTvaxjICn1Kphng&amp;ust=1383322691604804" TargetMode="External"/><Relationship Id="rId4" Type="http://schemas.openxmlformats.org/officeDocument/2006/relationships/image" Target="../media/image16.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http://www.dogweb.dur.ac.uk/the-rising-powers/"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372200" cy="1124744"/>
          </a:xfrm>
        </p:spPr>
        <p:txBody>
          <a:bodyPr>
            <a:normAutofit fontScale="90000"/>
          </a:bodyPr>
          <a:lstStyle/>
          <a:p>
            <a:r>
              <a:rPr lang="en-GB" sz="3600" b="1" dirty="0">
                <a:solidFill>
                  <a:schemeClr val="bg2"/>
                </a:solidFill>
              </a:rPr>
              <a:t>Energy transitions </a:t>
            </a:r>
            <a:r>
              <a:rPr lang="en-GB" sz="3600" b="1" dirty="0" smtClean="0">
                <a:solidFill>
                  <a:schemeClr val="bg2"/>
                </a:solidFill>
              </a:rPr>
              <a:t>and </a:t>
            </a:r>
            <a:r>
              <a:rPr lang="en-GB" sz="3600" b="1" dirty="0">
                <a:solidFill>
                  <a:schemeClr val="bg2"/>
                </a:solidFill>
              </a:rPr>
              <a:t>l</a:t>
            </a:r>
            <a:r>
              <a:rPr lang="en-GB" sz="3600" b="1" dirty="0" smtClean="0">
                <a:solidFill>
                  <a:schemeClr val="bg2"/>
                </a:solidFill>
              </a:rPr>
              <a:t>ow carbon </a:t>
            </a:r>
            <a:r>
              <a:rPr lang="en-GB" sz="3600" b="1" dirty="0">
                <a:solidFill>
                  <a:schemeClr val="bg2"/>
                </a:solidFill>
              </a:rPr>
              <a:t>d</a:t>
            </a:r>
            <a:r>
              <a:rPr lang="en-GB" sz="3600" b="1" dirty="0" smtClean="0">
                <a:solidFill>
                  <a:schemeClr val="bg2"/>
                </a:solidFill>
              </a:rPr>
              <a:t>evelopment </a:t>
            </a:r>
            <a:r>
              <a:rPr lang="en-GB" sz="3600" b="1" dirty="0">
                <a:solidFill>
                  <a:schemeClr val="bg2"/>
                </a:solidFill>
              </a:rPr>
              <a:t>in Mozambique</a:t>
            </a:r>
          </a:p>
        </p:txBody>
      </p:sp>
      <p:sp>
        <p:nvSpPr>
          <p:cNvPr id="3" name="Subtitle 2"/>
          <p:cNvSpPr>
            <a:spLocks noGrp="1"/>
          </p:cNvSpPr>
          <p:nvPr>
            <p:ph type="subTitle" idx="1"/>
          </p:nvPr>
        </p:nvSpPr>
        <p:spPr>
          <a:xfrm>
            <a:off x="2699792" y="5805264"/>
            <a:ext cx="5760640" cy="1052736"/>
          </a:xfrm>
        </p:spPr>
        <p:txBody>
          <a:bodyPr>
            <a:normAutofit/>
          </a:bodyPr>
          <a:lstStyle/>
          <a:p>
            <a:r>
              <a:rPr lang="en-GB" sz="2800" b="1" dirty="0" smtClean="0">
                <a:solidFill>
                  <a:schemeClr val="tx1"/>
                </a:solidFill>
              </a:rPr>
              <a:t>Marcus Power (</a:t>
            </a:r>
            <a:r>
              <a:rPr lang="en-GB" sz="2800" dirty="0" smtClean="0">
                <a:solidFill>
                  <a:schemeClr val="tx1"/>
                </a:solidFill>
              </a:rPr>
              <a:t>Durham University)</a:t>
            </a:r>
          </a:p>
          <a:p>
            <a:r>
              <a:rPr lang="en-GB" sz="2800" dirty="0" smtClean="0">
                <a:solidFill>
                  <a:schemeClr val="tx1"/>
                </a:solidFill>
              </a:rPr>
              <a:t>Maputo, March 19</a:t>
            </a:r>
            <a:r>
              <a:rPr lang="en-GB" sz="2800" baseline="30000" dirty="0" smtClean="0">
                <a:solidFill>
                  <a:schemeClr val="tx1"/>
                </a:solidFill>
              </a:rPr>
              <a:t>th</a:t>
            </a:r>
            <a:r>
              <a:rPr lang="en-GB" sz="2800" dirty="0">
                <a:solidFill>
                  <a:schemeClr val="tx1"/>
                </a:solidFill>
              </a:rPr>
              <a:t> </a:t>
            </a:r>
            <a:r>
              <a:rPr lang="en-GB" sz="2800" dirty="0" smtClean="0">
                <a:solidFill>
                  <a:schemeClr val="tx1"/>
                </a:solidFill>
              </a:rPr>
              <a:t>2015</a:t>
            </a:r>
          </a:p>
        </p:txBody>
      </p:sp>
    </p:spTree>
    <p:extLst>
      <p:ext uri="{BB962C8B-B14F-4D97-AF65-F5344CB8AC3E}">
        <p14:creationId xmlns:p14="http://schemas.microsoft.com/office/powerpoint/2010/main" val="1505962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19494" cy="648072"/>
          </a:xfrm>
        </p:spPr>
        <p:txBody>
          <a:bodyPr>
            <a:noAutofit/>
          </a:bodyPr>
          <a:lstStyle/>
          <a:p>
            <a:r>
              <a:rPr lang="en-GB" sz="3200" b="1" dirty="0" smtClean="0">
                <a:solidFill>
                  <a:srgbClr val="FFC000"/>
                </a:solidFill>
              </a:rPr>
              <a:t>Sustaining a high carbon regime in Mozambique?</a:t>
            </a:r>
            <a:endParaRPr lang="en-GB" sz="3200" b="1" dirty="0">
              <a:solidFill>
                <a:srgbClr val="FFC000"/>
              </a:solidFill>
            </a:endParaRPr>
          </a:p>
        </p:txBody>
      </p:sp>
      <p:sp>
        <p:nvSpPr>
          <p:cNvPr id="3" name="Content Placeholder 2"/>
          <p:cNvSpPr>
            <a:spLocks noGrp="1"/>
          </p:cNvSpPr>
          <p:nvPr>
            <p:ph sz="half" idx="1"/>
          </p:nvPr>
        </p:nvSpPr>
        <p:spPr>
          <a:xfrm>
            <a:off x="179512" y="1268760"/>
            <a:ext cx="7272808" cy="5472608"/>
          </a:xfrm>
        </p:spPr>
        <p:txBody>
          <a:bodyPr>
            <a:normAutofit/>
          </a:bodyPr>
          <a:lstStyle/>
          <a:p>
            <a:pPr>
              <a:spcBef>
                <a:spcPts val="0"/>
              </a:spcBef>
            </a:pPr>
            <a:r>
              <a:rPr lang="en-GB" sz="2400" dirty="0" smtClean="0"/>
              <a:t>Availability of </a:t>
            </a:r>
            <a:r>
              <a:rPr lang="en-GB" sz="2400" b="1" dirty="0" smtClean="0">
                <a:solidFill>
                  <a:srgbClr val="00B0F0"/>
                </a:solidFill>
              </a:rPr>
              <a:t>coal resources </a:t>
            </a:r>
            <a:r>
              <a:rPr lang="en-GB" sz="2400" dirty="0" smtClean="0"/>
              <a:t>in Tete attracting mining companies:  Vale (Brazil); Tata Steel; Jindal Steel &amp; Power (JSPL); Coal India Ltd</a:t>
            </a:r>
          </a:p>
          <a:p>
            <a:pPr>
              <a:spcBef>
                <a:spcPts val="0"/>
              </a:spcBef>
            </a:pPr>
            <a:endParaRPr lang="en-GB" sz="2400" dirty="0" smtClean="0"/>
          </a:p>
          <a:p>
            <a:pPr>
              <a:spcBef>
                <a:spcPts val="0"/>
              </a:spcBef>
            </a:pPr>
            <a:r>
              <a:rPr lang="en-GB" sz="2400" dirty="0" smtClean="0"/>
              <a:t>Indian firms (ONGC Videsh) </a:t>
            </a:r>
            <a:r>
              <a:rPr lang="en-GB" sz="2400" dirty="0"/>
              <a:t>&amp;</a:t>
            </a:r>
            <a:r>
              <a:rPr lang="en-GB" sz="2400" dirty="0" smtClean="0"/>
              <a:t> Chinese firms (China National Petroleum Corporation) have bought stakes in </a:t>
            </a:r>
            <a:r>
              <a:rPr lang="en-GB" sz="2400" b="1" dirty="0" smtClean="0">
                <a:solidFill>
                  <a:srgbClr val="00B0F0"/>
                </a:solidFill>
              </a:rPr>
              <a:t>offshore gas</a:t>
            </a:r>
          </a:p>
          <a:p>
            <a:pPr>
              <a:spcBef>
                <a:spcPts val="0"/>
              </a:spcBef>
            </a:pPr>
            <a:endParaRPr lang="en-GB" sz="2400" dirty="0" smtClean="0"/>
          </a:p>
          <a:p>
            <a:pPr>
              <a:spcBef>
                <a:spcPts val="0"/>
              </a:spcBef>
            </a:pPr>
            <a:r>
              <a:rPr lang="en-GB" sz="2400" dirty="0" smtClean="0"/>
              <a:t>Vale (Brazil) and Jindal (India) have invested in 300MW </a:t>
            </a:r>
            <a:r>
              <a:rPr lang="en-GB" sz="2400" b="1" dirty="0" smtClean="0">
                <a:solidFill>
                  <a:srgbClr val="00B0F0"/>
                </a:solidFill>
              </a:rPr>
              <a:t>coal-fired power plants </a:t>
            </a:r>
            <a:r>
              <a:rPr lang="en-GB" sz="2400" dirty="0" smtClean="0"/>
              <a:t>in Tete province</a:t>
            </a:r>
          </a:p>
          <a:p>
            <a:pPr>
              <a:spcBef>
                <a:spcPts val="0"/>
              </a:spcBef>
            </a:pPr>
            <a:endParaRPr lang="en-GB" sz="2400" dirty="0" smtClean="0"/>
          </a:p>
          <a:p>
            <a:pPr>
              <a:spcBef>
                <a:spcPts val="0"/>
              </a:spcBef>
            </a:pPr>
            <a:r>
              <a:rPr lang="en-GB" sz="2400" dirty="0" smtClean="0"/>
              <a:t>State Grid Corporation of China involved in the construction of new </a:t>
            </a:r>
            <a:r>
              <a:rPr lang="en-GB" sz="2400" b="1" dirty="0" smtClean="0">
                <a:solidFill>
                  <a:srgbClr val="00B0F0"/>
                </a:solidFill>
              </a:rPr>
              <a:t>transmission facilities (CESUL), </a:t>
            </a:r>
            <a:r>
              <a:rPr lang="en-GB" sz="2400" dirty="0" smtClean="0"/>
              <a:t>share in Cahora Bassa (through REN)</a:t>
            </a:r>
          </a:p>
          <a:p>
            <a:pPr>
              <a:spcBef>
                <a:spcPts val="0"/>
              </a:spcBef>
            </a:pPr>
            <a:endParaRPr lang="en-GB" sz="2400" b="1" dirty="0">
              <a:solidFill>
                <a:srgbClr val="00B0F0"/>
              </a:solidFill>
            </a:endParaRPr>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p:txBody>
      </p:sp>
      <p:pic>
        <p:nvPicPr>
          <p:cNvPr id="5" name="Picture 2" descr="http://blogs-images.forbes.com/nathanielparishflannery/files/2011/04/vale_logo_17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249" y="764704"/>
            <a:ext cx="1395749" cy="1457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naturalgasasia.com/content/9280/ONGC-logo-1024x1024_550x30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5817" y="2242991"/>
            <a:ext cx="1395750" cy="14740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blogs.terrapinn.com/world-oil-and-gas/files/2013/08/mozambique-eni-cnpc_thumb.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5817" y="3717033"/>
            <a:ext cx="1401181" cy="14847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bcm.org.bw/images/jindal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1249" y="5201816"/>
            <a:ext cx="1395749" cy="146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342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19494" cy="648072"/>
          </a:xfrm>
        </p:spPr>
        <p:txBody>
          <a:bodyPr>
            <a:noAutofit/>
          </a:bodyPr>
          <a:lstStyle/>
          <a:p>
            <a:r>
              <a:rPr lang="en-GB" sz="3200" b="1" dirty="0" smtClean="0">
                <a:solidFill>
                  <a:srgbClr val="FFC000"/>
                </a:solidFill>
              </a:rPr>
              <a:t>Sustaining a high carbon regime in Mozambique?</a:t>
            </a:r>
            <a:endParaRPr lang="en-GB" sz="3200" b="1" dirty="0">
              <a:solidFill>
                <a:srgbClr val="FFC000"/>
              </a:solidFill>
            </a:endParaRPr>
          </a:p>
        </p:txBody>
      </p:sp>
      <p:sp>
        <p:nvSpPr>
          <p:cNvPr id="3" name="Content Placeholder 2"/>
          <p:cNvSpPr>
            <a:spLocks noGrp="1"/>
          </p:cNvSpPr>
          <p:nvPr>
            <p:ph sz="half" idx="1"/>
          </p:nvPr>
        </p:nvSpPr>
        <p:spPr>
          <a:xfrm>
            <a:off x="107504" y="1196752"/>
            <a:ext cx="8928992" cy="5544616"/>
          </a:xfrm>
        </p:spPr>
        <p:txBody>
          <a:bodyPr>
            <a:normAutofit/>
          </a:bodyPr>
          <a:lstStyle/>
          <a:p>
            <a:pPr>
              <a:spcBef>
                <a:spcPts val="0"/>
              </a:spcBef>
            </a:pPr>
            <a:r>
              <a:rPr lang="en-US" sz="2400" dirty="0" smtClean="0"/>
              <a:t>The</a:t>
            </a:r>
            <a:r>
              <a:rPr lang="en-US" sz="2400" i="1" dirty="0" smtClean="0"/>
              <a:t> </a:t>
            </a:r>
            <a:r>
              <a:rPr lang="en-US" sz="2400" i="1" dirty="0" smtClean="0">
                <a:solidFill>
                  <a:srgbClr val="00B0F0"/>
                </a:solidFill>
              </a:rPr>
              <a:t>Estratégia </a:t>
            </a:r>
            <a:r>
              <a:rPr lang="en-US" sz="2400" i="1" dirty="0">
                <a:solidFill>
                  <a:srgbClr val="00B0F0"/>
                </a:solidFill>
              </a:rPr>
              <a:t>Nacional de Desenvolvimento</a:t>
            </a:r>
            <a:r>
              <a:rPr lang="en-US" sz="2400" dirty="0">
                <a:solidFill>
                  <a:srgbClr val="00B0F0"/>
                </a:solidFill>
              </a:rPr>
              <a:t> </a:t>
            </a:r>
            <a:r>
              <a:rPr lang="en-US" sz="2400" dirty="0"/>
              <a:t>(ENDE) </a:t>
            </a:r>
            <a:r>
              <a:rPr lang="en-GB" sz="2400" dirty="0" smtClean="0"/>
              <a:t>sees </a:t>
            </a:r>
            <a:r>
              <a:rPr lang="en-GB" sz="2400" dirty="0"/>
              <a:t>the resource boom as a </a:t>
            </a:r>
            <a:r>
              <a:rPr lang="en-GB" sz="2400" dirty="0" smtClean="0"/>
              <a:t>‘starting point’ </a:t>
            </a:r>
            <a:r>
              <a:rPr lang="en-GB" sz="2400" dirty="0"/>
              <a:t>from which to effect a shift in emphasis from poverty reduction to </a:t>
            </a:r>
            <a:r>
              <a:rPr lang="en-GB" sz="2400" dirty="0" smtClean="0"/>
              <a:t>industrialisation</a:t>
            </a:r>
          </a:p>
          <a:p>
            <a:pPr>
              <a:spcBef>
                <a:spcPts val="0"/>
              </a:spcBef>
            </a:pPr>
            <a:endParaRPr lang="en-GB" sz="2400" dirty="0"/>
          </a:p>
          <a:p>
            <a:pPr>
              <a:spcBef>
                <a:spcPts val="0"/>
              </a:spcBef>
            </a:pPr>
            <a:r>
              <a:rPr lang="en-GB" sz="2400" dirty="0" smtClean="0"/>
              <a:t>The plan sees a </a:t>
            </a:r>
            <a:r>
              <a:rPr lang="en-GB" sz="2400" dirty="0"/>
              <a:t>number of </a:t>
            </a:r>
            <a:r>
              <a:rPr lang="en-GB" sz="2400" dirty="0" smtClean="0">
                <a:solidFill>
                  <a:srgbClr val="00B0F0"/>
                </a:solidFill>
              </a:rPr>
              <a:t>‘transformative’ </a:t>
            </a:r>
            <a:r>
              <a:rPr lang="en-GB" sz="2400" dirty="0">
                <a:solidFill>
                  <a:srgbClr val="00B0F0"/>
                </a:solidFill>
              </a:rPr>
              <a:t>industries</a:t>
            </a:r>
            <a:r>
              <a:rPr lang="en-GB" sz="2400" dirty="0"/>
              <a:t>, including </a:t>
            </a:r>
            <a:r>
              <a:rPr lang="en-GB" sz="2400" dirty="0" smtClean="0"/>
              <a:t>mining, the </a:t>
            </a:r>
            <a:r>
              <a:rPr lang="en-GB" sz="2400" dirty="0"/>
              <a:t>extractive </a:t>
            </a:r>
            <a:r>
              <a:rPr lang="en-GB" sz="2400" dirty="0" smtClean="0"/>
              <a:t>industries &amp; </a:t>
            </a:r>
            <a:r>
              <a:rPr lang="en-GB" sz="2400" dirty="0"/>
              <a:t>power </a:t>
            </a:r>
            <a:r>
              <a:rPr lang="en-GB" sz="2400" dirty="0" smtClean="0"/>
              <a:t>generation in </a:t>
            </a:r>
            <a:r>
              <a:rPr lang="en-GB" sz="2400" dirty="0"/>
              <a:t>the </a:t>
            </a:r>
            <a:r>
              <a:rPr lang="en-GB" sz="2400" dirty="0" smtClean="0"/>
              <a:t>‘vanguard’ </a:t>
            </a:r>
            <a:r>
              <a:rPr lang="en-GB" sz="2400" dirty="0"/>
              <a:t>of Mozambican </a:t>
            </a:r>
            <a:r>
              <a:rPr lang="en-GB" sz="2400" dirty="0" smtClean="0"/>
              <a:t>modernization</a:t>
            </a:r>
          </a:p>
          <a:p>
            <a:pPr>
              <a:spcBef>
                <a:spcPts val="0"/>
              </a:spcBef>
            </a:pPr>
            <a:endParaRPr lang="en-GB" sz="2400" dirty="0"/>
          </a:p>
          <a:p>
            <a:pPr>
              <a:spcBef>
                <a:spcPts val="0"/>
              </a:spcBef>
            </a:pPr>
            <a:r>
              <a:rPr lang="en-GB" sz="2400" dirty="0"/>
              <a:t>How </a:t>
            </a:r>
            <a:r>
              <a:rPr lang="en-GB" sz="2400" dirty="0">
                <a:solidFill>
                  <a:srgbClr val="00B0F0"/>
                </a:solidFill>
              </a:rPr>
              <a:t>equitable and sustainable </a:t>
            </a:r>
            <a:r>
              <a:rPr lang="en-GB" sz="2400" dirty="0"/>
              <a:t>will this development be? How closely oriented toward the needs of Mozambicans</a:t>
            </a:r>
            <a:r>
              <a:rPr lang="en-GB" sz="2400" dirty="0" smtClean="0"/>
              <a:t>?</a:t>
            </a:r>
            <a:endParaRPr lang="en-GB" sz="2400" dirty="0"/>
          </a:p>
          <a:p>
            <a:pPr marL="0" indent="0">
              <a:spcBef>
                <a:spcPts val="0"/>
              </a:spcBef>
              <a:buNone/>
            </a:pPr>
            <a:endParaRPr lang="en-GB" sz="2400" dirty="0"/>
          </a:p>
          <a:p>
            <a:pPr>
              <a:spcBef>
                <a:spcPts val="0"/>
              </a:spcBef>
            </a:pPr>
            <a:r>
              <a:rPr lang="en-GB" sz="2400" dirty="0" smtClean="0"/>
              <a:t>The ‘</a:t>
            </a:r>
            <a:r>
              <a:rPr lang="en-GB" sz="2400" dirty="0" smtClean="0">
                <a:solidFill>
                  <a:srgbClr val="00B0F0"/>
                </a:solidFill>
              </a:rPr>
              <a:t>extractivist </a:t>
            </a:r>
            <a:r>
              <a:rPr lang="en-GB" sz="2400" dirty="0">
                <a:solidFill>
                  <a:srgbClr val="00B0F0"/>
                </a:solidFill>
              </a:rPr>
              <a:t>mindset</a:t>
            </a:r>
            <a:r>
              <a:rPr lang="en-GB" sz="2400" dirty="0" smtClean="0"/>
              <a:t>’ (Klein, 2014) of </a:t>
            </a:r>
            <a:r>
              <a:rPr lang="en-GB" sz="2400" dirty="0"/>
              <a:t>treating land </a:t>
            </a:r>
            <a:r>
              <a:rPr lang="en-GB" sz="2400" dirty="0" smtClean="0"/>
              <a:t>&amp; people </a:t>
            </a:r>
            <a:r>
              <a:rPr lang="en-GB" sz="2400" dirty="0"/>
              <a:t>as resources to deplete and </a:t>
            </a:r>
            <a:r>
              <a:rPr lang="en-GB" sz="2400" dirty="0" smtClean="0"/>
              <a:t>exploit, the enclavic nature of extractive industries</a:t>
            </a:r>
            <a:endParaRPr lang="en-US" sz="2400" dirty="0" smtClean="0"/>
          </a:p>
          <a:p>
            <a:pPr>
              <a:spcBef>
                <a:spcPts val="0"/>
              </a:spcBef>
            </a:pPr>
            <a:endParaRPr lang="en-GB" sz="2400" b="1" dirty="0">
              <a:solidFill>
                <a:srgbClr val="00B0F0"/>
              </a:solidFill>
            </a:endParaRPr>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p:txBody>
      </p:sp>
    </p:spTree>
    <p:extLst>
      <p:ext uri="{BB962C8B-B14F-4D97-AF65-F5344CB8AC3E}">
        <p14:creationId xmlns:p14="http://schemas.microsoft.com/office/powerpoint/2010/main" val="2827596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fontScale="90000"/>
          </a:bodyPr>
          <a:lstStyle/>
          <a:p>
            <a:r>
              <a:rPr lang="en-GB" sz="3200" b="1" dirty="0" smtClean="0">
                <a:solidFill>
                  <a:srgbClr val="FFC000"/>
                </a:solidFill>
              </a:rPr>
              <a:t>Investments in mining: </a:t>
            </a:r>
            <a:r>
              <a:rPr lang="en-GB" sz="3200" dirty="0" smtClean="0">
                <a:solidFill>
                  <a:srgbClr val="FFC000"/>
                </a:solidFill>
              </a:rPr>
              <a:t>‘leaving </a:t>
            </a:r>
            <a:r>
              <a:rPr lang="en-GB" sz="3200" dirty="0">
                <a:solidFill>
                  <a:srgbClr val="FFC000"/>
                </a:solidFill>
              </a:rPr>
              <a:t>no one </a:t>
            </a:r>
            <a:r>
              <a:rPr lang="en-GB" sz="3200" dirty="0" smtClean="0">
                <a:solidFill>
                  <a:srgbClr val="FFC000"/>
                </a:solidFill>
              </a:rPr>
              <a:t>behind’ </a:t>
            </a:r>
            <a:endParaRPr lang="en-GB" sz="3200" b="1" dirty="0">
              <a:solidFill>
                <a:srgbClr val="FFC000"/>
              </a:solidFill>
            </a:endParaRPr>
          </a:p>
        </p:txBody>
      </p:sp>
      <p:sp>
        <p:nvSpPr>
          <p:cNvPr id="3" name="Content Placeholder 2"/>
          <p:cNvSpPr>
            <a:spLocks noGrp="1"/>
          </p:cNvSpPr>
          <p:nvPr>
            <p:ph idx="1"/>
          </p:nvPr>
        </p:nvSpPr>
        <p:spPr>
          <a:xfrm>
            <a:off x="179512" y="1124744"/>
            <a:ext cx="4896544" cy="5616624"/>
          </a:xfrm>
        </p:spPr>
        <p:txBody>
          <a:bodyPr>
            <a:normAutofit lnSpcReduction="10000"/>
          </a:bodyPr>
          <a:lstStyle/>
          <a:p>
            <a:pPr marL="0" indent="0">
              <a:buNone/>
            </a:pPr>
            <a:r>
              <a:rPr lang="en-GB" sz="2600" dirty="0"/>
              <a:t>“We have to be smarter </a:t>
            </a:r>
            <a:r>
              <a:rPr lang="en-GB" sz="2600" dirty="0" smtClean="0"/>
              <a:t>[and] more </a:t>
            </a:r>
            <a:r>
              <a:rPr lang="en-GB" sz="2600" dirty="0"/>
              <a:t>targeted than we have been </a:t>
            </a:r>
            <a:r>
              <a:rPr lang="en-GB" sz="2600" dirty="0" smtClean="0"/>
              <a:t>before…. </a:t>
            </a:r>
            <a:r>
              <a:rPr lang="en-GB" sz="2600" dirty="0"/>
              <a:t>We are the owners of these </a:t>
            </a:r>
            <a:r>
              <a:rPr lang="en-GB" sz="2600" dirty="0" smtClean="0"/>
              <a:t>[natural] resources…We </a:t>
            </a:r>
            <a:r>
              <a:rPr lang="en-GB" sz="2600" dirty="0"/>
              <a:t>must know </a:t>
            </a:r>
            <a:r>
              <a:rPr lang="en-GB" sz="2600" i="1" dirty="0"/>
              <a:t>how</a:t>
            </a:r>
            <a:r>
              <a:rPr lang="en-GB" sz="2600" dirty="0"/>
              <a:t> the mining industry is part of the package that will improve the lives of millions of our </a:t>
            </a:r>
            <a:r>
              <a:rPr lang="en-GB" sz="2600" dirty="0" smtClean="0"/>
              <a:t>people…Otherwise </a:t>
            </a:r>
            <a:r>
              <a:rPr lang="en-GB" sz="2600" dirty="0"/>
              <a:t>we get left with big holes and no skills and no value </a:t>
            </a:r>
            <a:r>
              <a:rPr lang="en-GB" sz="2600" dirty="0" smtClean="0"/>
              <a:t>chains” </a:t>
            </a:r>
          </a:p>
          <a:p>
            <a:pPr marL="0" indent="0">
              <a:buNone/>
            </a:pPr>
            <a:endParaRPr lang="en-GB" sz="2600" dirty="0"/>
          </a:p>
          <a:p>
            <a:pPr marL="0" indent="0">
              <a:buNone/>
            </a:pPr>
            <a:r>
              <a:rPr lang="en-GB" sz="2600" dirty="0" smtClean="0"/>
              <a:t>(Graça </a:t>
            </a:r>
            <a:r>
              <a:rPr lang="en-GB" sz="2600" dirty="0"/>
              <a:t>Machel, speech to Alternative Mining Indaba, February 11</a:t>
            </a:r>
            <a:r>
              <a:rPr lang="en-GB" sz="2600" baseline="30000" dirty="0"/>
              <a:t>th</a:t>
            </a:r>
            <a:r>
              <a:rPr lang="en-GB" sz="2600" dirty="0"/>
              <a:t> 2015</a:t>
            </a:r>
            <a:r>
              <a:rPr lang="en-GB" sz="2600" dirty="0" smtClean="0"/>
              <a:t>)</a:t>
            </a:r>
          </a:p>
          <a:p>
            <a:pPr marL="0" indent="0">
              <a:buNone/>
            </a:pPr>
            <a:endParaRPr lang="en-GB" sz="2400" dirty="0"/>
          </a:p>
        </p:txBody>
      </p:sp>
      <p:pic>
        <p:nvPicPr>
          <p:cNvPr id="1026" name="Picture 2" descr="https://pbs.twimg.com/media/B9k0Zs6IQAEu_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700807"/>
            <a:ext cx="3923928" cy="439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2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smtClean="0">
                <a:solidFill>
                  <a:srgbClr val="FFC000"/>
                </a:solidFill>
              </a:rPr>
              <a:t>Whose energy needs?</a:t>
            </a:r>
            <a:endParaRPr lang="en-GB" b="1" dirty="0">
              <a:solidFill>
                <a:srgbClr val="FFC000"/>
              </a:solidFill>
            </a:endParaRPr>
          </a:p>
        </p:txBody>
      </p:sp>
      <p:sp>
        <p:nvSpPr>
          <p:cNvPr id="3" name="Content Placeholder 2"/>
          <p:cNvSpPr>
            <a:spLocks noGrp="1"/>
          </p:cNvSpPr>
          <p:nvPr>
            <p:ph idx="1"/>
          </p:nvPr>
        </p:nvSpPr>
        <p:spPr>
          <a:xfrm>
            <a:off x="395536" y="1600200"/>
            <a:ext cx="8280920" cy="4637112"/>
          </a:xfrm>
        </p:spPr>
        <p:txBody>
          <a:bodyPr>
            <a:normAutofit fontScale="92500" lnSpcReduction="10000"/>
          </a:bodyPr>
          <a:lstStyle/>
          <a:p>
            <a:pPr marL="0" indent="0">
              <a:buNone/>
            </a:pPr>
            <a:r>
              <a:rPr lang="en-GB" sz="2800" dirty="0" smtClean="0"/>
              <a:t>“It </a:t>
            </a:r>
            <a:r>
              <a:rPr lang="en-GB" sz="2800" dirty="0"/>
              <a:t>is not a question of whether Mozambique has the capacity to produce energy, because </a:t>
            </a:r>
            <a:r>
              <a:rPr lang="en-GB" sz="2800" dirty="0" smtClean="0"/>
              <a:t>we produce </a:t>
            </a:r>
            <a:r>
              <a:rPr lang="en-GB" sz="2800" dirty="0"/>
              <a:t>so much that it is likely that we can be nationally self-sufficient if we use all </a:t>
            </a:r>
            <a:r>
              <a:rPr lang="en-GB" sz="2800" dirty="0" smtClean="0"/>
              <a:t>the coal </a:t>
            </a:r>
            <a:r>
              <a:rPr lang="en-GB" sz="2800" dirty="0"/>
              <a:t>and hydro power domestically. It </a:t>
            </a:r>
            <a:r>
              <a:rPr lang="en-GB" sz="2800" dirty="0">
                <a:solidFill>
                  <a:srgbClr val="00B0F0"/>
                </a:solidFill>
              </a:rPr>
              <a:t>is a question of the fundamental orientation </a:t>
            </a:r>
            <a:r>
              <a:rPr lang="en-GB" sz="2800" dirty="0" smtClean="0">
                <a:solidFill>
                  <a:srgbClr val="00B0F0"/>
                </a:solidFill>
              </a:rPr>
              <a:t>in generating power</a:t>
            </a:r>
            <a:r>
              <a:rPr lang="en-GB" sz="2800" dirty="0"/>
              <a:t>: to generate profit for transnational companies or to generate fuel for the </a:t>
            </a:r>
            <a:r>
              <a:rPr lang="en-GB" sz="2800" dirty="0" smtClean="0"/>
              <a:t>Mozambican people’s </a:t>
            </a:r>
            <a:r>
              <a:rPr lang="en-GB" sz="2800" dirty="0"/>
              <a:t>needs</a:t>
            </a:r>
            <a:r>
              <a:rPr lang="en-GB" sz="2800" dirty="0" smtClean="0"/>
              <a:t>?”</a:t>
            </a:r>
          </a:p>
          <a:p>
            <a:pPr marL="0" indent="0">
              <a:buNone/>
            </a:pPr>
            <a:endParaRPr lang="en-GB" sz="2800" dirty="0" smtClean="0"/>
          </a:p>
          <a:p>
            <a:pPr marL="0" indent="0" algn="ctr">
              <a:buNone/>
            </a:pPr>
            <a:r>
              <a:rPr lang="en-GB" sz="2800" dirty="0" smtClean="0"/>
              <a:t>Diamantino Nhampossa</a:t>
            </a:r>
            <a:r>
              <a:rPr lang="en-GB" sz="2800" dirty="0"/>
              <a:t>,</a:t>
            </a:r>
            <a:r>
              <a:rPr lang="en-GB" sz="2800" dirty="0" smtClean="0"/>
              <a:t> </a:t>
            </a:r>
          </a:p>
          <a:p>
            <a:pPr marL="0" indent="0" algn="ctr">
              <a:buNone/>
            </a:pPr>
            <a:r>
              <a:rPr lang="en-GB" sz="2800" dirty="0" smtClean="0"/>
              <a:t>União </a:t>
            </a:r>
            <a:r>
              <a:rPr lang="en-GB" sz="2800" dirty="0"/>
              <a:t>Nacional </a:t>
            </a:r>
            <a:r>
              <a:rPr lang="en-GB" sz="2800" dirty="0" smtClean="0"/>
              <a:t>de Camponeses </a:t>
            </a:r>
            <a:r>
              <a:rPr lang="en-GB" sz="2800" dirty="0"/>
              <a:t>(UNAC</a:t>
            </a:r>
            <a:r>
              <a:rPr lang="en-GB" sz="2800" dirty="0" smtClean="0"/>
              <a:t>) </a:t>
            </a:r>
          </a:p>
          <a:p>
            <a:pPr marL="0" indent="0" algn="ctr">
              <a:buNone/>
            </a:pPr>
            <a:r>
              <a:rPr lang="en-GB" sz="2800" dirty="0" smtClean="0"/>
              <a:t>(cited in Borras et al (2011)</a:t>
            </a:r>
          </a:p>
          <a:p>
            <a:pPr marL="0" indent="0" algn="ctr">
              <a:buNone/>
            </a:pPr>
            <a:endParaRPr lang="en-GB" sz="2800" i="1" dirty="0" smtClean="0"/>
          </a:p>
          <a:p>
            <a:pPr marL="0" indent="0" algn="ctr">
              <a:buNone/>
            </a:pPr>
            <a:endParaRPr lang="en-GB" sz="2800" i="1" dirty="0"/>
          </a:p>
          <a:p>
            <a:pPr marL="0" indent="0" algn="ctr">
              <a:buNone/>
            </a:pPr>
            <a:endParaRPr lang="en-GB" sz="2800" i="1" dirty="0"/>
          </a:p>
        </p:txBody>
      </p:sp>
    </p:spTree>
    <p:extLst>
      <p:ext uri="{BB962C8B-B14F-4D97-AF65-F5344CB8AC3E}">
        <p14:creationId xmlns:p14="http://schemas.microsoft.com/office/powerpoint/2010/main" val="839263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19494" cy="648072"/>
          </a:xfrm>
        </p:spPr>
        <p:txBody>
          <a:bodyPr>
            <a:noAutofit/>
          </a:bodyPr>
          <a:lstStyle/>
          <a:p>
            <a:r>
              <a:rPr lang="en-GB" sz="3200" b="1" dirty="0" smtClean="0">
                <a:solidFill>
                  <a:srgbClr val="FFC000"/>
                </a:solidFill>
              </a:rPr>
              <a:t>Sustaining a high carbon regime in Mozambique?</a:t>
            </a:r>
            <a:endParaRPr lang="en-GB" sz="3200" b="1" dirty="0">
              <a:solidFill>
                <a:srgbClr val="FFC000"/>
              </a:solidFill>
            </a:endParaRPr>
          </a:p>
        </p:txBody>
      </p:sp>
      <p:sp>
        <p:nvSpPr>
          <p:cNvPr id="3" name="Content Placeholder 2"/>
          <p:cNvSpPr>
            <a:spLocks noGrp="1"/>
          </p:cNvSpPr>
          <p:nvPr>
            <p:ph sz="half" idx="1"/>
          </p:nvPr>
        </p:nvSpPr>
        <p:spPr>
          <a:xfrm>
            <a:off x="0" y="1052736"/>
            <a:ext cx="4860032" cy="5805264"/>
          </a:xfrm>
        </p:spPr>
        <p:txBody>
          <a:bodyPr>
            <a:normAutofit fontScale="92500" lnSpcReduction="20000"/>
          </a:bodyPr>
          <a:lstStyle/>
          <a:p>
            <a:pPr>
              <a:spcBef>
                <a:spcPts val="0"/>
              </a:spcBef>
            </a:pPr>
            <a:r>
              <a:rPr lang="en-US" sz="2600" dirty="0" smtClean="0"/>
              <a:t>Mozambique’s </a:t>
            </a:r>
            <a:r>
              <a:rPr lang="en-US" sz="2600" dirty="0"/>
              <a:t>energy sector secured 45.6% of all investments approved by the CPI in 2014, </a:t>
            </a:r>
            <a:r>
              <a:rPr lang="en-GB" sz="2600" dirty="0"/>
              <a:t>attracting over US$3.238 billion for just five </a:t>
            </a:r>
            <a:r>
              <a:rPr lang="en-GB" sz="2600" dirty="0" smtClean="0"/>
              <a:t>projects including: </a:t>
            </a:r>
          </a:p>
          <a:p>
            <a:pPr>
              <a:spcBef>
                <a:spcPts val="0"/>
              </a:spcBef>
            </a:pPr>
            <a:endParaRPr lang="en-GB" sz="2600" dirty="0"/>
          </a:p>
          <a:p>
            <a:pPr>
              <a:spcBef>
                <a:spcPts val="0"/>
              </a:spcBef>
            </a:pPr>
            <a:r>
              <a:rPr lang="en-GB" sz="2600" dirty="0" smtClean="0">
                <a:solidFill>
                  <a:srgbClr val="FFC000"/>
                </a:solidFill>
              </a:rPr>
              <a:t>Lupata &amp; Boroma HEP </a:t>
            </a:r>
            <a:r>
              <a:rPr lang="en-GB" sz="2600" dirty="0" smtClean="0"/>
              <a:t>in Tete, (Mauritius); </a:t>
            </a:r>
            <a:r>
              <a:rPr lang="en-GB" sz="2600" dirty="0">
                <a:solidFill>
                  <a:srgbClr val="FFC000"/>
                </a:solidFill>
              </a:rPr>
              <a:t>ACWA Power Moatize thermoelectric plant </a:t>
            </a:r>
            <a:r>
              <a:rPr lang="en-GB" sz="2600" dirty="0"/>
              <a:t>in Tete (UAE</a:t>
            </a:r>
            <a:r>
              <a:rPr lang="en-GB" sz="2600" dirty="0" smtClean="0"/>
              <a:t>), </a:t>
            </a:r>
            <a:r>
              <a:rPr lang="en-GB" sz="2600" dirty="0">
                <a:solidFill>
                  <a:srgbClr val="FFC000"/>
                </a:solidFill>
              </a:rPr>
              <a:t>Buzi Thermal Power Plant </a:t>
            </a:r>
            <a:r>
              <a:rPr lang="en-GB" sz="2600" dirty="0"/>
              <a:t>in Sofala (Portugal</a:t>
            </a:r>
            <a:r>
              <a:rPr lang="en-GB" sz="2600" dirty="0" smtClean="0"/>
              <a:t>)</a:t>
            </a:r>
          </a:p>
          <a:p>
            <a:pPr>
              <a:spcBef>
                <a:spcPts val="0"/>
              </a:spcBef>
            </a:pPr>
            <a:endParaRPr lang="en-GB" sz="2600" dirty="0"/>
          </a:p>
          <a:p>
            <a:pPr>
              <a:spcBef>
                <a:spcPts val="0"/>
              </a:spcBef>
            </a:pPr>
            <a:r>
              <a:rPr lang="en-GB" sz="2600" dirty="0" smtClean="0"/>
              <a:t>Civil society concerns about the socio-ecological implications of energy-related mega-projects (e.g. Mphanda-Nkuwa)</a:t>
            </a:r>
          </a:p>
          <a:p>
            <a:pPr>
              <a:spcBef>
                <a:spcPts val="0"/>
              </a:spcBef>
            </a:pPr>
            <a:endParaRPr lang="en-GB" sz="2600" dirty="0"/>
          </a:p>
          <a:p>
            <a:pPr>
              <a:spcBef>
                <a:spcPts val="0"/>
              </a:spcBef>
            </a:pPr>
            <a:r>
              <a:rPr lang="en-GB" sz="2600" dirty="0" smtClean="0"/>
              <a:t>A ‘post-colonial amnesia’ (Isaacman, 2013)?</a:t>
            </a:r>
            <a:endParaRPr lang="en-GB" sz="2600" dirty="0"/>
          </a:p>
          <a:p>
            <a:pPr>
              <a:spcBef>
                <a:spcPts val="0"/>
              </a:spcBef>
            </a:pPr>
            <a:endParaRPr lang="en-GB" sz="2400" b="1" dirty="0">
              <a:solidFill>
                <a:srgbClr val="00B0F0"/>
              </a:solidFill>
            </a:endParaRPr>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a:p>
            <a:pPr>
              <a:spcBef>
                <a:spcPts val="0"/>
              </a:spcBef>
            </a:pPr>
            <a:endParaRPr lang="en-GB" sz="2400" dirty="0" smtClean="0"/>
          </a:p>
        </p:txBody>
      </p:sp>
      <p:pic>
        <p:nvPicPr>
          <p:cNvPr id="4" name="Picture 2" descr="C:\Users\Marcus\Desktop\8005711189_a8d076c935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196752"/>
            <a:ext cx="4139952" cy="542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2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576" y="44450"/>
            <a:ext cx="7474024" cy="792163"/>
          </a:xfrm>
        </p:spPr>
        <p:txBody>
          <a:bodyPr>
            <a:normAutofit/>
          </a:bodyPr>
          <a:lstStyle/>
          <a:p>
            <a:r>
              <a:rPr lang="en-GB" sz="4000" b="1" dirty="0" smtClean="0">
                <a:solidFill>
                  <a:srgbClr val="FFC000"/>
                </a:solidFill>
              </a:rPr>
              <a:t>Mozambique’s energy system</a:t>
            </a:r>
            <a:endParaRPr lang="en-GB" sz="4000" b="1" dirty="0">
              <a:solidFill>
                <a:srgbClr val="FFC000"/>
              </a:solidFill>
            </a:endParaRPr>
          </a:p>
        </p:txBody>
      </p:sp>
      <p:sp>
        <p:nvSpPr>
          <p:cNvPr id="6" name="Text Placeholder 5"/>
          <p:cNvSpPr>
            <a:spLocks noGrp="1"/>
          </p:cNvSpPr>
          <p:nvPr>
            <p:ph type="body" sz="quarter" idx="4294967295"/>
          </p:nvPr>
        </p:nvSpPr>
        <p:spPr>
          <a:xfrm>
            <a:off x="5102225" y="1125538"/>
            <a:ext cx="4041775" cy="503237"/>
          </a:xfrm>
        </p:spPr>
        <p:txBody>
          <a:bodyPr>
            <a:normAutofit fontScale="92500" lnSpcReduction="10000"/>
          </a:bodyPr>
          <a:lstStyle/>
          <a:p>
            <a:pPr marL="0" indent="0">
              <a:buNone/>
            </a:pPr>
            <a:r>
              <a:rPr lang="en-GB" dirty="0" smtClean="0"/>
              <a:t>     </a:t>
            </a:r>
            <a:endParaRPr lang="en-GB" dirty="0"/>
          </a:p>
        </p:txBody>
      </p:sp>
      <p:sp>
        <p:nvSpPr>
          <p:cNvPr id="7" name="Content Placeholder 6"/>
          <p:cNvSpPr>
            <a:spLocks noGrp="1"/>
          </p:cNvSpPr>
          <p:nvPr>
            <p:ph sz="quarter" idx="4294967295"/>
          </p:nvPr>
        </p:nvSpPr>
        <p:spPr>
          <a:xfrm>
            <a:off x="2483768" y="1268760"/>
            <a:ext cx="6660232" cy="5589240"/>
          </a:xfrm>
        </p:spPr>
        <p:txBody>
          <a:bodyPr>
            <a:normAutofit fontScale="62500" lnSpcReduction="20000"/>
          </a:bodyPr>
          <a:lstStyle/>
          <a:p>
            <a:r>
              <a:rPr lang="en-GB" sz="3800" dirty="0"/>
              <a:t>l</a:t>
            </a:r>
            <a:r>
              <a:rPr lang="en-GB" sz="3800" dirty="0" smtClean="0"/>
              <a:t>imited grid infrastructure focused on urban spaces &amp; oriented toward export to regional markets</a:t>
            </a:r>
          </a:p>
          <a:p>
            <a:r>
              <a:rPr lang="en-GB" sz="3800" dirty="0" smtClean="0"/>
              <a:t>rapidly </a:t>
            </a:r>
            <a:r>
              <a:rPr lang="en-GB" sz="3800" dirty="0"/>
              <a:t>growing domestic demand for energy</a:t>
            </a:r>
          </a:p>
          <a:p>
            <a:r>
              <a:rPr lang="en-GB" sz="3800" dirty="0" smtClean="0"/>
              <a:t>steady </a:t>
            </a:r>
            <a:r>
              <a:rPr lang="en-GB" sz="3800" dirty="0"/>
              <a:t>expansion of energy grid, but mainly to district centres </a:t>
            </a:r>
            <a:r>
              <a:rPr lang="en-GB" sz="3800" dirty="0" smtClean="0"/>
              <a:t>&amp; major towns</a:t>
            </a:r>
          </a:p>
          <a:p>
            <a:r>
              <a:rPr lang="en-GB" sz="3800" dirty="0"/>
              <a:t>l</a:t>
            </a:r>
            <a:r>
              <a:rPr lang="en-GB" sz="3800" dirty="0" smtClean="0"/>
              <a:t>imited infrastructure for </a:t>
            </a:r>
            <a:r>
              <a:rPr lang="en-GB" sz="3800" i="1" dirty="0" smtClean="0"/>
              <a:t>distributing</a:t>
            </a:r>
            <a:r>
              <a:rPr lang="en-GB" sz="3800" dirty="0" smtClean="0"/>
              <a:t> power</a:t>
            </a:r>
            <a:endParaRPr lang="en-GB" sz="3800" dirty="0"/>
          </a:p>
          <a:p>
            <a:r>
              <a:rPr lang="en-GB" sz="3800" dirty="0"/>
              <a:t>c</a:t>
            </a:r>
            <a:r>
              <a:rPr lang="en-GB" sz="3800" dirty="0" smtClean="0"/>
              <a:t>entralized </a:t>
            </a:r>
            <a:r>
              <a:rPr lang="en-GB" sz="3800" dirty="0"/>
              <a:t>approach to electricity supply</a:t>
            </a:r>
            <a:endParaRPr lang="en-GB" sz="3800" dirty="0" smtClean="0"/>
          </a:p>
          <a:p>
            <a:r>
              <a:rPr lang="en-GB" sz="3800" dirty="0"/>
              <a:t>l</a:t>
            </a:r>
            <a:r>
              <a:rPr lang="en-GB" sz="3800" dirty="0" smtClean="0"/>
              <a:t>ow (but rising) levels of access to electricity </a:t>
            </a:r>
          </a:p>
          <a:p>
            <a:r>
              <a:rPr lang="en-GB" sz="3800" dirty="0"/>
              <a:t>a</a:t>
            </a:r>
            <a:r>
              <a:rPr lang="en-GB" sz="3800" dirty="0" smtClean="0"/>
              <a:t>round 75% of population is off-grid</a:t>
            </a:r>
          </a:p>
          <a:p>
            <a:r>
              <a:rPr lang="en-GB" sz="3800" dirty="0"/>
              <a:t>a</a:t>
            </a:r>
            <a:r>
              <a:rPr lang="en-GB" sz="3800" dirty="0" smtClean="0"/>
              <a:t>pprox</a:t>
            </a:r>
            <a:r>
              <a:rPr lang="en-GB" sz="3800" dirty="0"/>
              <a:t>. 80% of population </a:t>
            </a:r>
            <a:r>
              <a:rPr lang="en-GB" sz="3800" dirty="0" smtClean="0"/>
              <a:t>using biomass</a:t>
            </a:r>
          </a:p>
          <a:p>
            <a:r>
              <a:rPr lang="en-GB" sz="3800" dirty="0" smtClean="0"/>
              <a:t>dependence on large-scale hydro-power, only a few small &amp; micro-hydro </a:t>
            </a:r>
            <a:r>
              <a:rPr lang="en-GB" sz="3800" dirty="0"/>
              <a:t>projects have been </a:t>
            </a:r>
            <a:r>
              <a:rPr lang="en-GB" sz="3800" dirty="0" smtClean="0"/>
              <a:t>completed in recent years</a:t>
            </a:r>
          </a:p>
          <a:p>
            <a:r>
              <a:rPr lang="en-GB" sz="3800" dirty="0" smtClean="0"/>
              <a:t>Initial enthusiasm about biofuels but many projects have stalled</a:t>
            </a:r>
          </a:p>
          <a:p>
            <a:endParaRPr lang="en-GB" sz="3400" dirty="0" smtClean="0"/>
          </a:p>
          <a:p>
            <a:endParaRPr lang="en-GB" sz="4400" dirty="0" smtClean="0"/>
          </a:p>
          <a:p>
            <a:pPr marL="0" indent="0">
              <a:buNone/>
            </a:pPr>
            <a:endParaRPr lang="en-GB" dirty="0"/>
          </a:p>
        </p:txBody>
      </p:sp>
      <p:pic>
        <p:nvPicPr>
          <p:cNvPr id="4098" name="Picture 2" descr="http://swasthyamundial.com/wp-content/uploads/2013/06/flag_map_of_mozambique-1111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268760"/>
            <a:ext cx="2304256" cy="541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34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559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0"/>
            <a:ext cx="47928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169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2" descr="http://farm9.staticflickr.com/8295/7997883642_9e4c44a213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97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04056"/>
          </a:xfrm>
        </p:spPr>
        <p:txBody>
          <a:bodyPr>
            <a:noAutofit/>
          </a:bodyPr>
          <a:lstStyle/>
          <a:p>
            <a:r>
              <a:rPr lang="en-GB" sz="3200" b="1" dirty="0">
                <a:solidFill>
                  <a:srgbClr val="FFC000"/>
                </a:solidFill>
              </a:rPr>
              <a:t>Key database findings</a:t>
            </a:r>
          </a:p>
        </p:txBody>
      </p:sp>
      <p:sp>
        <p:nvSpPr>
          <p:cNvPr id="3" name="Content Placeholder 2"/>
          <p:cNvSpPr>
            <a:spLocks noGrp="1"/>
          </p:cNvSpPr>
          <p:nvPr>
            <p:ph idx="1"/>
          </p:nvPr>
        </p:nvSpPr>
        <p:spPr>
          <a:xfrm>
            <a:off x="0" y="1196752"/>
            <a:ext cx="9144000" cy="5544616"/>
          </a:xfrm>
        </p:spPr>
        <p:txBody>
          <a:bodyPr>
            <a:normAutofit fontScale="92500" lnSpcReduction="10000"/>
          </a:bodyPr>
          <a:lstStyle/>
          <a:p>
            <a:r>
              <a:rPr lang="en-US" sz="2600" dirty="0"/>
              <a:t>92% of </a:t>
            </a:r>
            <a:r>
              <a:rPr lang="en-US" sz="2600" dirty="0" smtClean="0"/>
              <a:t>RE projects </a:t>
            </a:r>
            <a:r>
              <a:rPr lang="en-US" sz="2600" dirty="0"/>
              <a:t>in Mozambique are </a:t>
            </a:r>
            <a:r>
              <a:rPr lang="en-US" sz="2600" dirty="0">
                <a:solidFill>
                  <a:srgbClr val="00B0F0"/>
                </a:solidFill>
              </a:rPr>
              <a:t>rural</a:t>
            </a:r>
            <a:r>
              <a:rPr lang="en-US" sz="2600" dirty="0"/>
              <a:t> in nature, </a:t>
            </a:r>
            <a:r>
              <a:rPr lang="en-US" sz="2600" dirty="0" smtClean="0"/>
              <a:t>variety </a:t>
            </a:r>
            <a:r>
              <a:rPr lang="en-US" sz="2600" dirty="0"/>
              <a:t>of technologies used but </a:t>
            </a:r>
            <a:r>
              <a:rPr lang="en-US" sz="2600" dirty="0">
                <a:solidFill>
                  <a:srgbClr val="00B0F0"/>
                </a:solidFill>
              </a:rPr>
              <a:t>solar PV is dominant </a:t>
            </a:r>
            <a:r>
              <a:rPr lang="en-US" sz="2600" dirty="0"/>
              <a:t>(39%), </a:t>
            </a:r>
            <a:r>
              <a:rPr lang="en-US" sz="2600" dirty="0">
                <a:solidFill>
                  <a:srgbClr val="00B0F0"/>
                </a:solidFill>
              </a:rPr>
              <a:t>most are off-grid </a:t>
            </a:r>
            <a:r>
              <a:rPr lang="en-US" sz="2600" dirty="0"/>
              <a:t>(47%), almost half are projects are </a:t>
            </a:r>
            <a:r>
              <a:rPr lang="en-US" sz="2600" dirty="0" smtClean="0"/>
              <a:t>1MW </a:t>
            </a:r>
            <a:r>
              <a:rPr lang="en-US" sz="2600" dirty="0"/>
              <a:t>in scale</a:t>
            </a:r>
          </a:p>
          <a:p>
            <a:endParaRPr lang="en-US" sz="2600" dirty="0"/>
          </a:p>
          <a:p>
            <a:r>
              <a:rPr lang="en-US" sz="2600" dirty="0"/>
              <a:t>amongst </a:t>
            </a:r>
            <a:r>
              <a:rPr lang="en-US" sz="2600" dirty="0" smtClean="0"/>
              <a:t>the ‘rising </a:t>
            </a:r>
            <a:r>
              <a:rPr lang="en-US" sz="2600" dirty="0"/>
              <a:t>powers’ </a:t>
            </a:r>
            <a:r>
              <a:rPr lang="en-US" sz="2600" dirty="0">
                <a:solidFill>
                  <a:srgbClr val="00B0F0"/>
                </a:solidFill>
              </a:rPr>
              <a:t>India leads as project developer</a:t>
            </a:r>
            <a:r>
              <a:rPr lang="en-US" sz="2600" dirty="0"/>
              <a:t> with 15% of projects</a:t>
            </a:r>
            <a:r>
              <a:rPr lang="en-US" sz="2600" dirty="0" smtClean="0"/>
              <a:t>,</a:t>
            </a:r>
            <a:r>
              <a:rPr lang="fr-CA" sz="2600" dirty="0" smtClean="0"/>
              <a:t> </a:t>
            </a:r>
            <a:r>
              <a:rPr lang="fr-CA" sz="2600" dirty="0"/>
              <a:t>solar PV manufacturing plant </a:t>
            </a:r>
            <a:r>
              <a:rPr lang="fr-CA" sz="2600" dirty="0" smtClean="0"/>
              <a:t>in Beluluane</a:t>
            </a:r>
            <a:endParaRPr lang="fr-CA" sz="2600" dirty="0"/>
          </a:p>
          <a:p>
            <a:endParaRPr lang="en-US" sz="2600" dirty="0"/>
          </a:p>
          <a:p>
            <a:r>
              <a:rPr lang="en-US" sz="2600" dirty="0" smtClean="0"/>
              <a:t>Brazil </a:t>
            </a:r>
            <a:r>
              <a:rPr lang="en-US" sz="2600" dirty="0"/>
              <a:t>with 3%, </a:t>
            </a:r>
            <a:r>
              <a:rPr lang="en-US" sz="2600" dirty="0">
                <a:solidFill>
                  <a:srgbClr val="00B0F0"/>
                </a:solidFill>
              </a:rPr>
              <a:t>no </a:t>
            </a:r>
            <a:r>
              <a:rPr lang="en-US" sz="2600" dirty="0" smtClean="0">
                <a:solidFill>
                  <a:srgbClr val="00B0F0"/>
                </a:solidFill>
              </a:rPr>
              <a:t>‘formal’ presence as yet </a:t>
            </a:r>
            <a:r>
              <a:rPr lang="en-US" sz="2600" dirty="0">
                <a:solidFill>
                  <a:srgbClr val="00B0F0"/>
                </a:solidFill>
              </a:rPr>
              <a:t>for China in </a:t>
            </a:r>
            <a:r>
              <a:rPr lang="en-US" sz="2600" dirty="0" smtClean="0">
                <a:solidFill>
                  <a:srgbClr val="00B0F0"/>
                </a:solidFill>
              </a:rPr>
              <a:t>clean </a:t>
            </a:r>
            <a:r>
              <a:rPr lang="en-US" sz="2600" dirty="0">
                <a:solidFill>
                  <a:srgbClr val="00B0F0"/>
                </a:solidFill>
              </a:rPr>
              <a:t>energy </a:t>
            </a:r>
            <a:r>
              <a:rPr lang="en-US" sz="2600" dirty="0" smtClean="0">
                <a:solidFill>
                  <a:srgbClr val="00B0F0"/>
                </a:solidFill>
              </a:rPr>
              <a:t>sector </a:t>
            </a:r>
            <a:r>
              <a:rPr lang="en-US" sz="2600" dirty="0" smtClean="0"/>
              <a:t>(beyond import of Chinese solar systems &amp; components)</a:t>
            </a:r>
          </a:p>
          <a:p>
            <a:pPr marL="0" indent="0">
              <a:buNone/>
            </a:pPr>
            <a:endParaRPr lang="en-US" sz="2600" dirty="0" smtClean="0"/>
          </a:p>
          <a:p>
            <a:r>
              <a:rPr lang="en-GB" sz="2600" dirty="0">
                <a:solidFill>
                  <a:srgbClr val="00B0F0"/>
                </a:solidFill>
              </a:rPr>
              <a:t>Other emerging economies </a:t>
            </a:r>
            <a:r>
              <a:rPr lang="en-GB" sz="2600" dirty="0" smtClean="0"/>
              <a:t>(e.g. South Korea) </a:t>
            </a:r>
          </a:p>
          <a:p>
            <a:endParaRPr lang="en-US" sz="2600" dirty="0" smtClean="0">
              <a:solidFill>
                <a:srgbClr val="00B0F0"/>
              </a:solidFill>
            </a:endParaRPr>
          </a:p>
          <a:p>
            <a:r>
              <a:rPr lang="en-US" sz="2600" dirty="0" smtClean="0">
                <a:solidFill>
                  <a:srgbClr val="00B0F0"/>
                </a:solidFill>
              </a:rPr>
              <a:t>European donors remain significant actors </a:t>
            </a:r>
            <a:r>
              <a:rPr lang="en-US" sz="2600" dirty="0" smtClean="0"/>
              <a:t>in funding local/small-scale renewables (scope for trilateral co-operation?)</a:t>
            </a:r>
          </a:p>
          <a:p>
            <a:endParaRPr lang="en-US" sz="2600" dirty="0"/>
          </a:p>
          <a:p>
            <a:pPr marL="0" indent="0">
              <a:buNone/>
            </a:pPr>
            <a:endParaRPr lang="en-US" sz="2400" dirty="0"/>
          </a:p>
          <a:p>
            <a:endParaRPr lang="en-GB" sz="2400" dirty="0"/>
          </a:p>
          <a:p>
            <a:endParaRPr lang="en-GB" sz="2400" dirty="0"/>
          </a:p>
        </p:txBody>
      </p:sp>
    </p:spTree>
    <p:extLst>
      <p:ext uri="{BB962C8B-B14F-4D97-AF65-F5344CB8AC3E}">
        <p14:creationId xmlns:p14="http://schemas.microsoft.com/office/powerpoint/2010/main" val="4212492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Autofit/>
          </a:bodyPr>
          <a:lstStyle/>
          <a:p>
            <a:r>
              <a:rPr lang="en-GB" sz="4000" b="1" dirty="0" smtClean="0">
                <a:solidFill>
                  <a:srgbClr val="FFC000"/>
                </a:solidFill>
              </a:rPr>
              <a:t>Conclusions</a:t>
            </a:r>
            <a:endParaRPr lang="en-GB" sz="4000" b="1" dirty="0">
              <a:solidFill>
                <a:srgbClr val="FFC000"/>
              </a:solidFill>
            </a:endParaRPr>
          </a:p>
        </p:txBody>
      </p:sp>
      <p:sp>
        <p:nvSpPr>
          <p:cNvPr id="3" name="Content Placeholder 2"/>
          <p:cNvSpPr>
            <a:spLocks noGrp="1"/>
          </p:cNvSpPr>
          <p:nvPr>
            <p:ph idx="1"/>
          </p:nvPr>
        </p:nvSpPr>
        <p:spPr>
          <a:xfrm>
            <a:off x="0" y="1124744"/>
            <a:ext cx="6372200" cy="5733256"/>
          </a:xfrm>
        </p:spPr>
        <p:txBody>
          <a:bodyPr>
            <a:normAutofit fontScale="92500" lnSpcReduction="10000"/>
          </a:bodyPr>
          <a:lstStyle/>
          <a:p>
            <a:pPr>
              <a:spcBef>
                <a:spcPts val="0"/>
              </a:spcBef>
            </a:pPr>
            <a:r>
              <a:rPr lang="en-GB" sz="2600" dirty="0"/>
              <a:t>Increased </a:t>
            </a:r>
            <a:r>
              <a:rPr lang="en-GB" sz="2600" b="1" dirty="0">
                <a:solidFill>
                  <a:srgbClr val="00B0F0"/>
                </a:solidFill>
              </a:rPr>
              <a:t>RP interest in investing in renewable technologies &amp; infrastructures</a:t>
            </a:r>
            <a:endParaRPr lang="en-GB" sz="2600" dirty="0">
              <a:solidFill>
                <a:srgbClr val="00B0F0"/>
              </a:solidFill>
            </a:endParaRPr>
          </a:p>
          <a:p>
            <a:pPr>
              <a:spcBef>
                <a:spcPts val="0"/>
              </a:spcBef>
            </a:pPr>
            <a:endParaRPr lang="en-GB" sz="2600" b="1" dirty="0" smtClean="0">
              <a:solidFill>
                <a:srgbClr val="00B0F0"/>
              </a:solidFill>
            </a:endParaRPr>
          </a:p>
          <a:p>
            <a:pPr>
              <a:spcBef>
                <a:spcPts val="0"/>
              </a:spcBef>
            </a:pPr>
            <a:r>
              <a:rPr lang="en-GB" sz="2600" b="1" dirty="0" smtClean="0">
                <a:solidFill>
                  <a:srgbClr val="00B0F0"/>
                </a:solidFill>
              </a:rPr>
              <a:t>‘</a:t>
            </a:r>
            <a:r>
              <a:rPr lang="en-GB" sz="2600" b="1" dirty="0">
                <a:solidFill>
                  <a:srgbClr val="00B0F0"/>
                </a:solidFill>
              </a:rPr>
              <a:t>Rising Powers’ actors are not the determining or dominant actor </a:t>
            </a:r>
            <a:r>
              <a:rPr lang="en-GB" sz="2600" dirty="0"/>
              <a:t>in any low carbon development sector </a:t>
            </a:r>
          </a:p>
          <a:p>
            <a:pPr>
              <a:spcBef>
                <a:spcPts val="0"/>
              </a:spcBef>
            </a:pPr>
            <a:endParaRPr lang="en-GB" sz="2600" dirty="0" smtClean="0"/>
          </a:p>
          <a:p>
            <a:pPr>
              <a:spcBef>
                <a:spcPts val="0"/>
              </a:spcBef>
            </a:pPr>
            <a:r>
              <a:rPr lang="en-GB" sz="2600" dirty="0" smtClean="0"/>
              <a:t>investments </a:t>
            </a:r>
            <a:r>
              <a:rPr lang="en-GB" sz="2600" dirty="0" smtClean="0"/>
              <a:t>are </a:t>
            </a:r>
            <a:r>
              <a:rPr lang="en-GB" sz="2600" b="1" dirty="0">
                <a:solidFill>
                  <a:srgbClr val="00B0F0"/>
                </a:solidFill>
              </a:rPr>
              <a:t>not </a:t>
            </a:r>
            <a:r>
              <a:rPr lang="en-GB" sz="2600" b="1" dirty="0" smtClean="0">
                <a:solidFill>
                  <a:srgbClr val="00B0F0"/>
                </a:solidFill>
              </a:rPr>
              <a:t>explicitly driven </a:t>
            </a:r>
            <a:r>
              <a:rPr lang="en-GB" sz="2600" b="1" dirty="0">
                <a:solidFill>
                  <a:srgbClr val="00B0F0"/>
                </a:solidFill>
              </a:rPr>
              <a:t>by state-led ‘South-South </a:t>
            </a:r>
            <a:r>
              <a:rPr lang="en-GB" sz="2600" b="1" dirty="0" smtClean="0">
                <a:solidFill>
                  <a:srgbClr val="00B0F0"/>
                </a:solidFill>
              </a:rPr>
              <a:t>cooperation</a:t>
            </a:r>
            <a:r>
              <a:rPr lang="en-GB" sz="2600" b="1" dirty="0">
                <a:solidFill>
                  <a:srgbClr val="00B0F0"/>
                </a:solidFill>
              </a:rPr>
              <a:t>’ agendas </a:t>
            </a:r>
            <a:r>
              <a:rPr lang="en-GB" sz="2600" b="1" dirty="0" smtClean="0">
                <a:solidFill>
                  <a:srgbClr val="00B0F0"/>
                </a:solidFill>
              </a:rPr>
              <a:t>or</a:t>
            </a:r>
            <a:r>
              <a:rPr lang="en-GB" sz="2600" dirty="0" smtClean="0"/>
              <a:t> </a:t>
            </a:r>
            <a:r>
              <a:rPr lang="en-GB" sz="2600" b="1" dirty="0">
                <a:solidFill>
                  <a:srgbClr val="00B0F0"/>
                </a:solidFill>
              </a:rPr>
              <a:t>bilateral </a:t>
            </a:r>
            <a:r>
              <a:rPr lang="en-GB" sz="2600" b="1" dirty="0" smtClean="0">
                <a:solidFill>
                  <a:srgbClr val="00B0F0"/>
                </a:solidFill>
              </a:rPr>
              <a:t>cooperation</a:t>
            </a:r>
            <a:r>
              <a:rPr lang="en-GB" sz="2600" dirty="0" smtClean="0"/>
              <a:t>, variety of state/non-state &amp; quasi-state actors </a:t>
            </a:r>
            <a:r>
              <a:rPr lang="en-GB" sz="2600" dirty="0" smtClean="0"/>
              <a:t>involved</a:t>
            </a:r>
            <a:endParaRPr lang="en-GB" sz="2600" dirty="0" smtClean="0"/>
          </a:p>
          <a:p>
            <a:pPr>
              <a:spcBef>
                <a:spcPts val="0"/>
              </a:spcBef>
            </a:pPr>
            <a:endParaRPr lang="en-GB" sz="2600" b="1" dirty="0" smtClean="0">
              <a:solidFill>
                <a:srgbClr val="00B0F0"/>
              </a:solidFill>
            </a:endParaRPr>
          </a:p>
          <a:p>
            <a:pPr>
              <a:spcBef>
                <a:spcPts val="0"/>
              </a:spcBef>
            </a:pPr>
            <a:r>
              <a:rPr lang="en-GB" sz="2600" b="1" dirty="0" smtClean="0">
                <a:solidFill>
                  <a:srgbClr val="00B0F0"/>
                </a:solidFill>
              </a:rPr>
              <a:t>‘</a:t>
            </a:r>
            <a:r>
              <a:rPr lang="en-GB" sz="2600" b="1" dirty="0">
                <a:solidFill>
                  <a:srgbClr val="00B0F0"/>
                </a:solidFill>
              </a:rPr>
              <a:t>Rising Powers’ </a:t>
            </a:r>
            <a:r>
              <a:rPr lang="en-GB" sz="2600" dirty="0" smtClean="0"/>
              <a:t>pursuing</a:t>
            </a:r>
            <a:r>
              <a:rPr lang="en-GB" sz="2600" b="1" dirty="0" smtClean="0">
                <a:solidFill>
                  <a:srgbClr val="00B0F0"/>
                </a:solidFill>
              </a:rPr>
              <a:t> </a:t>
            </a:r>
            <a:r>
              <a:rPr lang="en-GB" sz="2600" b="1" dirty="0">
                <a:solidFill>
                  <a:srgbClr val="00B0F0"/>
                </a:solidFill>
              </a:rPr>
              <a:t>a myriad of different energy </a:t>
            </a:r>
            <a:r>
              <a:rPr lang="en-GB" sz="2600" b="1" dirty="0" smtClean="0">
                <a:solidFill>
                  <a:srgbClr val="00B0F0"/>
                </a:solidFill>
              </a:rPr>
              <a:t>developments, </a:t>
            </a:r>
            <a:r>
              <a:rPr lang="en-GB" sz="2600" dirty="0"/>
              <a:t>multi-national resource conglomerates playing a key role in coal </a:t>
            </a:r>
            <a:r>
              <a:rPr lang="en-GB" sz="2600" dirty="0"/>
              <a:t>&amp;</a:t>
            </a:r>
            <a:r>
              <a:rPr lang="en-GB" sz="2600" dirty="0" smtClean="0"/>
              <a:t> </a:t>
            </a:r>
            <a:r>
              <a:rPr lang="en-GB" sz="2600" dirty="0"/>
              <a:t>gas </a:t>
            </a:r>
            <a:r>
              <a:rPr lang="en-GB" sz="2600" dirty="0" smtClean="0"/>
              <a:t>extraction, </a:t>
            </a:r>
            <a:r>
              <a:rPr lang="en-GB" sz="2600" b="1" dirty="0">
                <a:solidFill>
                  <a:srgbClr val="00B0F0"/>
                </a:solidFill>
              </a:rPr>
              <a:t>embedding high carbon pathways</a:t>
            </a:r>
            <a:r>
              <a:rPr lang="en-GB" sz="2600" dirty="0" smtClean="0"/>
              <a:t>?</a:t>
            </a:r>
          </a:p>
          <a:p>
            <a:pPr marL="0" indent="0">
              <a:spcBef>
                <a:spcPts val="0"/>
              </a:spcBef>
              <a:buNone/>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a:p>
          <a:p>
            <a:pPr>
              <a:spcBef>
                <a:spcPts val="0"/>
              </a:spcBef>
            </a:pPr>
            <a:endParaRPr lang="en-GB" sz="2400" b="1" dirty="0">
              <a:solidFill>
                <a:srgbClr val="00B0F0"/>
              </a:solidFill>
            </a:endParaRPr>
          </a:p>
          <a:p>
            <a:pPr>
              <a:spcBef>
                <a:spcPts val="0"/>
              </a:spcBef>
            </a:pPr>
            <a:endParaRPr lang="en-GB" sz="2400" dirty="0"/>
          </a:p>
          <a:p>
            <a:pPr marL="0" indent="0">
              <a:spcBef>
                <a:spcPts val="0"/>
              </a:spcBef>
              <a:buNone/>
            </a:pPr>
            <a:endParaRPr lang="en-GB" sz="2400" b="1" dirty="0">
              <a:solidFill>
                <a:srgbClr val="00B0F0"/>
              </a:solidFill>
            </a:endParaRPr>
          </a:p>
          <a:p>
            <a:pPr>
              <a:spcBef>
                <a:spcPts val="0"/>
              </a:spcBef>
            </a:pPr>
            <a:endParaRPr lang="en-GB" sz="2400" b="1" dirty="0">
              <a:solidFill>
                <a:srgbClr val="00B0F0"/>
              </a:solidFill>
            </a:endParaRPr>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smtClean="0"/>
          </a:p>
        </p:txBody>
      </p:sp>
      <p:pic>
        <p:nvPicPr>
          <p:cNvPr id="4" name="Picture 2" descr="http://www.lngworldnews.com/wp-content/uploads/2014/11/India-Mozambique-sing-oil-and-gas-cooperation-MOU-530x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296734"/>
            <a:ext cx="269979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0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576064"/>
          </a:xfrm>
        </p:spPr>
        <p:txBody>
          <a:bodyPr>
            <a:noAutofit/>
          </a:bodyPr>
          <a:lstStyle/>
          <a:p>
            <a:r>
              <a:rPr lang="en-GB" sz="3200" b="1" dirty="0" smtClean="0">
                <a:solidFill>
                  <a:srgbClr val="FFC000"/>
                </a:solidFill>
              </a:rPr>
              <a:t>About the project</a:t>
            </a:r>
            <a:endParaRPr lang="en-GB" sz="3200" b="1" dirty="0">
              <a:solidFill>
                <a:srgbClr val="FFC000"/>
              </a:solidFill>
            </a:endParaRPr>
          </a:p>
        </p:txBody>
      </p:sp>
      <p:sp>
        <p:nvSpPr>
          <p:cNvPr id="3" name="Content Placeholder 2"/>
          <p:cNvSpPr>
            <a:spLocks noGrp="1"/>
          </p:cNvSpPr>
          <p:nvPr>
            <p:ph idx="1"/>
          </p:nvPr>
        </p:nvSpPr>
        <p:spPr>
          <a:xfrm>
            <a:off x="107504" y="1268759"/>
            <a:ext cx="8928992" cy="5494919"/>
          </a:xfrm>
        </p:spPr>
        <p:txBody>
          <a:bodyPr>
            <a:normAutofit/>
          </a:bodyPr>
          <a:lstStyle/>
          <a:p>
            <a:r>
              <a:rPr lang="en-GB" sz="2400" dirty="0" smtClean="0"/>
              <a:t>‘The Rising Powers, Clean Development and Low Carbon Transitions in Southern Africa’: a </a:t>
            </a:r>
            <a:r>
              <a:rPr lang="en-GB" sz="2400" dirty="0"/>
              <a:t>30 month project ending </a:t>
            </a:r>
            <a:r>
              <a:rPr lang="en-GB" sz="2400" dirty="0" smtClean="0"/>
              <a:t>May 31</a:t>
            </a:r>
            <a:r>
              <a:rPr lang="en-GB" sz="2400" baseline="30000" dirty="0" smtClean="0"/>
              <a:t>st</a:t>
            </a:r>
            <a:r>
              <a:rPr lang="en-GB" sz="2400" dirty="0" smtClean="0"/>
              <a:t> 2015, funded by the UK’s Economic &amp; Social Research Council (ESRC)</a:t>
            </a:r>
          </a:p>
          <a:p>
            <a:endParaRPr lang="en-GB" sz="2400" dirty="0"/>
          </a:p>
          <a:p>
            <a:r>
              <a:rPr lang="en-GB" sz="2400" dirty="0" smtClean="0"/>
              <a:t>how, why &amp; to what extent China, India &amp; Brazil are enabling the transition to low carbon energy systems in Southern Africa (case studies of Mozambique &amp; RSA)?</a:t>
            </a:r>
          </a:p>
          <a:p>
            <a:endParaRPr lang="en-GB" sz="2400" dirty="0"/>
          </a:p>
          <a:p>
            <a:r>
              <a:rPr lang="en-GB" sz="2400" dirty="0"/>
              <a:t>assessing the consequent implications for the affordability, accessibility &amp; sustainability of energy services in the region</a:t>
            </a:r>
          </a:p>
          <a:p>
            <a:endParaRPr lang="en-US" sz="2400" dirty="0" smtClean="0"/>
          </a:p>
          <a:p>
            <a:r>
              <a:rPr lang="en-GB" sz="2400" dirty="0" smtClean="0">
                <a:solidFill>
                  <a:srgbClr val="FFC000"/>
                </a:solidFill>
              </a:rPr>
              <a:t>focus on three key processes</a:t>
            </a:r>
            <a:r>
              <a:rPr lang="en-GB" sz="2400" dirty="0" smtClean="0"/>
              <a:t>: (1) investment (2) innovation (3) infrastructure development</a:t>
            </a:r>
          </a:p>
          <a:p>
            <a:endParaRPr lang="en-GB" sz="2400" dirty="0"/>
          </a:p>
          <a:p>
            <a:endParaRPr lang="en-US" sz="2400" dirty="0"/>
          </a:p>
          <a:p>
            <a:endParaRPr lang="en-GB" sz="2400" dirty="0"/>
          </a:p>
          <a:p>
            <a:endParaRPr lang="en-GB" sz="2400" dirty="0"/>
          </a:p>
        </p:txBody>
      </p:sp>
    </p:spTree>
    <p:extLst>
      <p:ext uri="{BB962C8B-B14F-4D97-AF65-F5344CB8AC3E}">
        <p14:creationId xmlns:p14="http://schemas.microsoft.com/office/powerpoint/2010/main" val="2852164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Autofit/>
          </a:bodyPr>
          <a:lstStyle/>
          <a:p>
            <a:r>
              <a:rPr lang="en-GB" sz="4000" b="1" dirty="0" smtClean="0">
                <a:solidFill>
                  <a:srgbClr val="FFC000"/>
                </a:solidFill>
              </a:rPr>
              <a:t>Conclusions</a:t>
            </a:r>
            <a:endParaRPr lang="en-GB" sz="4000" b="1" dirty="0">
              <a:solidFill>
                <a:srgbClr val="FFC000"/>
              </a:solidFill>
            </a:endParaRPr>
          </a:p>
        </p:txBody>
      </p:sp>
      <p:sp>
        <p:nvSpPr>
          <p:cNvPr id="3" name="Content Placeholder 2"/>
          <p:cNvSpPr>
            <a:spLocks noGrp="1"/>
          </p:cNvSpPr>
          <p:nvPr>
            <p:ph idx="1"/>
          </p:nvPr>
        </p:nvSpPr>
        <p:spPr>
          <a:xfrm>
            <a:off x="107504" y="1196752"/>
            <a:ext cx="8928992" cy="5544616"/>
          </a:xfrm>
        </p:spPr>
        <p:txBody>
          <a:bodyPr>
            <a:normAutofit lnSpcReduction="10000"/>
          </a:bodyPr>
          <a:lstStyle/>
          <a:p>
            <a:pPr>
              <a:spcBef>
                <a:spcPts val="0"/>
              </a:spcBef>
            </a:pPr>
            <a:r>
              <a:rPr lang="en-GB" sz="2400" b="1" dirty="0">
                <a:solidFill>
                  <a:srgbClr val="00B0F0"/>
                </a:solidFill>
              </a:rPr>
              <a:t>Embryonic attempts </a:t>
            </a:r>
            <a:r>
              <a:rPr lang="en-GB" sz="2400" dirty="0"/>
              <a:t>in Mozambique</a:t>
            </a:r>
            <a:r>
              <a:rPr lang="en-GB" sz="2400" dirty="0">
                <a:solidFill>
                  <a:srgbClr val="00B0F0"/>
                </a:solidFill>
              </a:rPr>
              <a:t> </a:t>
            </a:r>
            <a:r>
              <a:rPr lang="en-GB" sz="2400" b="1" dirty="0">
                <a:solidFill>
                  <a:srgbClr val="00B0F0"/>
                </a:solidFill>
              </a:rPr>
              <a:t>to diversify the energy mix</a:t>
            </a:r>
            <a:r>
              <a:rPr lang="en-GB" sz="2400" dirty="0"/>
              <a:t>, </a:t>
            </a:r>
            <a:r>
              <a:rPr lang="en-GB" sz="2400" b="1" dirty="0">
                <a:solidFill>
                  <a:srgbClr val="00B0F0"/>
                </a:solidFill>
              </a:rPr>
              <a:t>multiple &amp; overlapping energy pathways </a:t>
            </a:r>
            <a:r>
              <a:rPr lang="en-GB" sz="2400" dirty="0"/>
              <a:t>unfolding</a:t>
            </a:r>
            <a:endParaRPr lang="en-GB" sz="2000" b="1" dirty="0">
              <a:solidFill>
                <a:srgbClr val="00B0F0"/>
              </a:solidFill>
            </a:endParaRPr>
          </a:p>
          <a:p>
            <a:pPr>
              <a:spcBef>
                <a:spcPts val="0"/>
              </a:spcBef>
            </a:pPr>
            <a:endParaRPr lang="en-GB" sz="2400" b="1" dirty="0" smtClean="0">
              <a:solidFill>
                <a:srgbClr val="00B0F0"/>
              </a:solidFill>
            </a:endParaRPr>
          </a:p>
          <a:p>
            <a:pPr>
              <a:spcBef>
                <a:spcPts val="0"/>
              </a:spcBef>
            </a:pPr>
            <a:r>
              <a:rPr lang="en-GB" sz="2400" b="1" dirty="0" smtClean="0">
                <a:solidFill>
                  <a:srgbClr val="00B0F0"/>
                </a:solidFill>
              </a:rPr>
              <a:t>Institutional </a:t>
            </a:r>
            <a:r>
              <a:rPr lang="en-GB" sz="2400" b="1" dirty="0">
                <a:solidFill>
                  <a:srgbClr val="00B0F0"/>
                </a:solidFill>
              </a:rPr>
              <a:t>strengthening </a:t>
            </a:r>
            <a:r>
              <a:rPr lang="en-GB" sz="2400" dirty="0" smtClean="0"/>
              <a:t>&amp; </a:t>
            </a:r>
            <a:r>
              <a:rPr lang="en-GB" sz="2400" b="1" dirty="0" smtClean="0">
                <a:solidFill>
                  <a:srgbClr val="00B0F0"/>
                </a:solidFill>
              </a:rPr>
              <a:t>capacity </a:t>
            </a:r>
            <a:r>
              <a:rPr lang="en-GB" sz="2400" b="1" dirty="0">
                <a:solidFill>
                  <a:srgbClr val="00B0F0"/>
                </a:solidFill>
              </a:rPr>
              <a:t>development </a:t>
            </a:r>
            <a:r>
              <a:rPr lang="en-GB" sz="2400" dirty="0"/>
              <a:t>of the main </a:t>
            </a:r>
            <a:r>
              <a:rPr lang="en-GB" sz="2400" smtClean="0"/>
              <a:t>public sector institutions </a:t>
            </a:r>
            <a:r>
              <a:rPr lang="en-GB" sz="2400" dirty="0" smtClean="0"/>
              <a:t>(e.g. MoE</a:t>
            </a:r>
            <a:r>
              <a:rPr lang="en-GB" sz="2400" dirty="0"/>
              <a:t>, EdM, </a:t>
            </a:r>
            <a:r>
              <a:rPr lang="en-GB" sz="2400" dirty="0" smtClean="0"/>
              <a:t>FUNAE) in </a:t>
            </a:r>
            <a:r>
              <a:rPr lang="en-GB" sz="2400" dirty="0"/>
              <a:t>order to improve their respective performance, governance </a:t>
            </a:r>
            <a:r>
              <a:rPr lang="en-GB" sz="2400" dirty="0" smtClean="0"/>
              <a:t>&amp; effectiveness</a:t>
            </a:r>
          </a:p>
          <a:p>
            <a:pPr>
              <a:spcBef>
                <a:spcPts val="0"/>
              </a:spcBef>
            </a:pPr>
            <a:endParaRPr lang="en-GB" sz="2400" dirty="0"/>
          </a:p>
          <a:p>
            <a:pPr>
              <a:spcBef>
                <a:spcPts val="0"/>
              </a:spcBef>
            </a:pPr>
            <a:r>
              <a:rPr lang="en-GB" sz="2400" b="1" dirty="0" smtClean="0">
                <a:solidFill>
                  <a:srgbClr val="00B0F0"/>
                </a:solidFill>
              </a:rPr>
              <a:t>Developing the capacity of the </a:t>
            </a:r>
            <a:r>
              <a:rPr lang="en-GB" sz="2400" b="1" dirty="0">
                <a:solidFill>
                  <a:srgbClr val="00B0F0"/>
                </a:solidFill>
              </a:rPr>
              <a:t>private sector </a:t>
            </a:r>
            <a:r>
              <a:rPr lang="en-GB" sz="2400" dirty="0" smtClean="0"/>
              <a:t>(e.g. local </a:t>
            </a:r>
            <a:r>
              <a:rPr lang="en-GB" sz="2400" dirty="0"/>
              <a:t>enterprises </a:t>
            </a:r>
            <a:r>
              <a:rPr lang="en-GB" sz="2400" dirty="0" smtClean="0"/>
              <a:t>and NGOs working </a:t>
            </a:r>
            <a:r>
              <a:rPr lang="en-GB" sz="2400" dirty="0"/>
              <a:t>with </a:t>
            </a:r>
            <a:r>
              <a:rPr lang="en-GB" sz="2400" dirty="0" smtClean="0"/>
              <a:t>renewable energy technologies), </a:t>
            </a:r>
            <a:r>
              <a:rPr lang="en-GB" sz="2400" b="1" dirty="0" smtClean="0">
                <a:solidFill>
                  <a:srgbClr val="00B0F0"/>
                </a:solidFill>
              </a:rPr>
              <a:t>promoting market development</a:t>
            </a:r>
          </a:p>
          <a:p>
            <a:pPr>
              <a:spcBef>
                <a:spcPts val="0"/>
              </a:spcBef>
            </a:pPr>
            <a:endParaRPr lang="en-GB" sz="2400" dirty="0"/>
          </a:p>
          <a:p>
            <a:pPr>
              <a:spcBef>
                <a:spcPts val="0"/>
              </a:spcBef>
            </a:pPr>
            <a:r>
              <a:rPr lang="en-GB" sz="2400" b="1" dirty="0" smtClean="0">
                <a:solidFill>
                  <a:srgbClr val="00B0F0"/>
                </a:solidFill>
              </a:rPr>
              <a:t>Improving maintenance </a:t>
            </a:r>
            <a:r>
              <a:rPr lang="en-GB" sz="2400" dirty="0" smtClean="0"/>
              <a:t>of RE technologies, the challenge of </a:t>
            </a:r>
            <a:r>
              <a:rPr lang="en-GB" sz="2400" b="1" dirty="0" smtClean="0">
                <a:solidFill>
                  <a:srgbClr val="00B0F0"/>
                </a:solidFill>
              </a:rPr>
              <a:t>monitoring RE projects after implementation</a:t>
            </a:r>
          </a:p>
          <a:p>
            <a:pPr>
              <a:spcBef>
                <a:spcPts val="0"/>
              </a:spcBef>
            </a:pPr>
            <a:endParaRPr lang="en-GB" sz="2400" dirty="0"/>
          </a:p>
          <a:p>
            <a:pPr>
              <a:spcBef>
                <a:spcPts val="0"/>
              </a:spcBef>
            </a:pPr>
            <a:r>
              <a:rPr lang="en-GB" sz="2400" dirty="0" smtClean="0"/>
              <a:t>Focusing on </a:t>
            </a:r>
            <a:r>
              <a:rPr lang="en-GB" sz="2400" b="1" dirty="0" smtClean="0">
                <a:solidFill>
                  <a:srgbClr val="00B0F0"/>
                </a:solidFill>
              </a:rPr>
              <a:t>facilitating &amp; developing </a:t>
            </a:r>
            <a:r>
              <a:rPr lang="en-GB" sz="2400" b="1" dirty="0">
                <a:solidFill>
                  <a:srgbClr val="00B0F0"/>
                </a:solidFill>
              </a:rPr>
              <a:t>community-driven partnerships </a:t>
            </a:r>
            <a:r>
              <a:rPr lang="en-GB" sz="2400" dirty="0" smtClean="0"/>
              <a:t>(rather than attracting foreign investors)</a:t>
            </a:r>
            <a:endParaRPr lang="en-GB" sz="2400" dirty="0"/>
          </a:p>
          <a:p>
            <a:pPr>
              <a:spcBef>
                <a:spcPts val="0"/>
              </a:spcBef>
            </a:pPr>
            <a:endParaRPr lang="en-GB" sz="2400" dirty="0"/>
          </a:p>
          <a:p>
            <a:pPr>
              <a:spcBef>
                <a:spcPts val="0"/>
              </a:spcBef>
            </a:pPr>
            <a:endParaRPr lang="en-GB" sz="2400" dirty="0"/>
          </a:p>
          <a:p>
            <a:pPr>
              <a:spcBef>
                <a:spcPts val="0"/>
              </a:spcBef>
            </a:pPr>
            <a:endParaRPr lang="en-GB" sz="2400" b="1" dirty="0">
              <a:solidFill>
                <a:srgbClr val="00B0F0"/>
              </a:solidFill>
            </a:endParaRPr>
          </a:p>
          <a:p>
            <a:pPr>
              <a:spcBef>
                <a:spcPts val="0"/>
              </a:spcBef>
            </a:pPr>
            <a:endParaRPr lang="en-GB" sz="2400" b="1" dirty="0">
              <a:solidFill>
                <a:srgbClr val="00B0F0"/>
              </a:solidFill>
            </a:endParaRPr>
          </a:p>
          <a:p>
            <a:endParaRPr lang="en-GB" sz="2400" dirty="0">
              <a:solidFill>
                <a:schemeClr val="tx2"/>
              </a:solidFill>
            </a:endParaRPr>
          </a:p>
          <a:p>
            <a:pPr marL="0" indent="0">
              <a:spcBef>
                <a:spcPts val="0"/>
              </a:spcBef>
              <a:buNone/>
            </a:pPr>
            <a:endParaRPr lang="en-GB" sz="2400" b="1" dirty="0">
              <a:solidFill>
                <a:srgbClr val="00B0F0"/>
              </a:solidFill>
            </a:endParaRPr>
          </a:p>
          <a:p>
            <a:pPr>
              <a:spcBef>
                <a:spcPts val="0"/>
              </a:spcBef>
            </a:pPr>
            <a:endParaRPr lang="en-GB" sz="2400" b="1" dirty="0">
              <a:solidFill>
                <a:srgbClr val="00B0F0"/>
              </a:solidFill>
            </a:endParaRPr>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smtClean="0"/>
          </a:p>
        </p:txBody>
      </p:sp>
    </p:spTree>
    <p:extLst>
      <p:ext uri="{BB962C8B-B14F-4D97-AF65-F5344CB8AC3E}">
        <p14:creationId xmlns:p14="http://schemas.microsoft.com/office/powerpoint/2010/main" val="1842785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Autofit/>
          </a:bodyPr>
          <a:lstStyle/>
          <a:p>
            <a:r>
              <a:rPr lang="en-GB" sz="4000" b="1" dirty="0" smtClean="0">
                <a:solidFill>
                  <a:srgbClr val="FFC000"/>
                </a:solidFill>
              </a:rPr>
              <a:t>Conclusions</a:t>
            </a:r>
            <a:endParaRPr lang="en-GB" sz="4000" b="1" dirty="0">
              <a:solidFill>
                <a:srgbClr val="FFC000"/>
              </a:solidFill>
            </a:endParaRPr>
          </a:p>
        </p:txBody>
      </p:sp>
      <p:sp>
        <p:nvSpPr>
          <p:cNvPr id="3" name="Content Placeholder 2"/>
          <p:cNvSpPr>
            <a:spLocks noGrp="1"/>
          </p:cNvSpPr>
          <p:nvPr>
            <p:ph idx="1"/>
          </p:nvPr>
        </p:nvSpPr>
        <p:spPr>
          <a:xfrm>
            <a:off x="107504" y="1268760"/>
            <a:ext cx="8928992" cy="5472608"/>
          </a:xfrm>
        </p:spPr>
        <p:txBody>
          <a:bodyPr>
            <a:normAutofit/>
          </a:bodyPr>
          <a:lstStyle/>
          <a:p>
            <a:r>
              <a:rPr lang="en-GB" sz="2400" dirty="0"/>
              <a:t>Renewable energy </a:t>
            </a:r>
            <a:r>
              <a:rPr lang="en-GB" sz="2400" b="1" dirty="0">
                <a:solidFill>
                  <a:srgbClr val="00B0F0"/>
                </a:solidFill>
              </a:rPr>
              <a:t>‘progress’</a:t>
            </a:r>
            <a:r>
              <a:rPr lang="en-GB" sz="2400" b="1" dirty="0"/>
              <a:t> </a:t>
            </a:r>
            <a:r>
              <a:rPr lang="en-GB" sz="2400" dirty="0"/>
              <a:t>has been </a:t>
            </a:r>
            <a:r>
              <a:rPr lang="en-GB" sz="2400" b="1" dirty="0">
                <a:solidFill>
                  <a:srgbClr val="00B0F0"/>
                </a:solidFill>
              </a:rPr>
              <a:t>inconsistent and socially &amp; spatially variable</a:t>
            </a:r>
          </a:p>
          <a:p>
            <a:endParaRPr lang="en-GB" sz="2400" b="1" dirty="0" smtClean="0">
              <a:solidFill>
                <a:srgbClr val="00B0F0"/>
              </a:solidFill>
            </a:endParaRPr>
          </a:p>
          <a:p>
            <a:r>
              <a:rPr lang="en-GB" sz="2400" b="1" dirty="0" smtClean="0">
                <a:solidFill>
                  <a:srgbClr val="00B0F0"/>
                </a:solidFill>
              </a:rPr>
              <a:t>The limits to grid extension</a:t>
            </a:r>
            <a:r>
              <a:rPr lang="en-GB" sz="2400" b="1" dirty="0"/>
              <a:t> </a:t>
            </a:r>
            <a:r>
              <a:rPr lang="en-GB" sz="2400" dirty="0" smtClean="0"/>
              <a:t>(a technical but also a highly political process), reducing losses/outages &amp; </a:t>
            </a:r>
            <a:r>
              <a:rPr lang="en-GB" sz="2400" b="1" dirty="0" smtClean="0">
                <a:solidFill>
                  <a:srgbClr val="00B0F0"/>
                </a:solidFill>
              </a:rPr>
              <a:t>improving</a:t>
            </a:r>
            <a:r>
              <a:rPr lang="en-GB" sz="2400" dirty="0" smtClean="0"/>
              <a:t> </a:t>
            </a:r>
            <a:r>
              <a:rPr lang="en-GB" sz="2400" b="1" dirty="0" smtClean="0">
                <a:solidFill>
                  <a:srgbClr val="00B0F0"/>
                </a:solidFill>
              </a:rPr>
              <a:t>energy efficiency</a:t>
            </a:r>
          </a:p>
          <a:p>
            <a:endParaRPr lang="en-GB" sz="2400" dirty="0"/>
          </a:p>
          <a:p>
            <a:r>
              <a:rPr lang="en-GB" sz="2400" dirty="0" smtClean="0"/>
              <a:t>the need for </a:t>
            </a:r>
            <a:r>
              <a:rPr lang="en-GB" sz="2400" b="1" dirty="0" smtClean="0">
                <a:solidFill>
                  <a:srgbClr val="00B0F0"/>
                </a:solidFill>
              </a:rPr>
              <a:t>small-scale</a:t>
            </a:r>
            <a:r>
              <a:rPr lang="en-GB" sz="2400" b="1" dirty="0">
                <a:solidFill>
                  <a:srgbClr val="00B0F0"/>
                </a:solidFill>
              </a:rPr>
              <a:t>, democratic </a:t>
            </a:r>
            <a:r>
              <a:rPr lang="en-GB" sz="2400" b="1" dirty="0" smtClean="0">
                <a:solidFill>
                  <a:srgbClr val="00B0F0"/>
                </a:solidFill>
              </a:rPr>
              <a:t>&amp; community-managed </a:t>
            </a:r>
            <a:r>
              <a:rPr lang="en-GB" sz="2400" dirty="0"/>
              <a:t>renewable energy </a:t>
            </a:r>
            <a:r>
              <a:rPr lang="en-GB" sz="2400" dirty="0" smtClean="0"/>
              <a:t>systems </a:t>
            </a:r>
          </a:p>
          <a:p>
            <a:pPr marL="0" indent="0">
              <a:buNone/>
            </a:pPr>
            <a:endParaRPr lang="en-GB" sz="2400" dirty="0"/>
          </a:p>
          <a:p>
            <a:r>
              <a:rPr lang="en-GB" sz="2400" dirty="0"/>
              <a:t>the complex </a:t>
            </a:r>
            <a:r>
              <a:rPr lang="en-GB" sz="2400" b="1" dirty="0">
                <a:solidFill>
                  <a:srgbClr val="00B0F0"/>
                </a:solidFill>
              </a:rPr>
              <a:t>politics of ownership </a:t>
            </a:r>
            <a:r>
              <a:rPr lang="en-GB" sz="2400" b="1" dirty="0" smtClean="0">
                <a:solidFill>
                  <a:srgbClr val="00B0F0"/>
                </a:solidFill>
              </a:rPr>
              <a:t>&amp; community </a:t>
            </a:r>
            <a:r>
              <a:rPr lang="en-GB" sz="2400" b="1" dirty="0">
                <a:solidFill>
                  <a:srgbClr val="00B0F0"/>
                </a:solidFill>
              </a:rPr>
              <a:t>control </a:t>
            </a:r>
            <a:r>
              <a:rPr lang="en-GB" sz="2400" dirty="0"/>
              <a:t>over RE </a:t>
            </a:r>
            <a:r>
              <a:rPr lang="en-GB" sz="2400" dirty="0" smtClean="0"/>
              <a:t>projects, the need for communities to have </a:t>
            </a:r>
            <a:r>
              <a:rPr lang="en-GB" sz="2400" b="1" dirty="0" smtClean="0">
                <a:solidFill>
                  <a:srgbClr val="00B0F0"/>
                </a:solidFill>
              </a:rPr>
              <a:t>‘energy sovereignty</a:t>
            </a:r>
            <a:r>
              <a:rPr lang="en-GB" sz="2400" b="1" dirty="0">
                <a:solidFill>
                  <a:srgbClr val="00B0F0"/>
                </a:solidFill>
              </a:rPr>
              <a:t>’ - Energy for whom and for what</a:t>
            </a:r>
            <a:r>
              <a:rPr lang="en-GB" sz="2400" b="1" dirty="0" smtClean="0">
                <a:solidFill>
                  <a:srgbClr val="00B0F0"/>
                </a:solidFill>
              </a:rPr>
              <a:t>?</a:t>
            </a:r>
          </a:p>
          <a:p>
            <a:pPr marL="0" indent="0">
              <a:spcBef>
                <a:spcPts val="0"/>
              </a:spcBef>
              <a:buNone/>
            </a:pPr>
            <a:endParaRPr lang="en-GB" sz="2400" dirty="0"/>
          </a:p>
          <a:p>
            <a:pPr>
              <a:spcBef>
                <a:spcPts val="0"/>
              </a:spcBef>
            </a:pPr>
            <a:endParaRPr lang="en-GB" sz="2400" dirty="0"/>
          </a:p>
          <a:p>
            <a:pPr>
              <a:spcBef>
                <a:spcPts val="0"/>
              </a:spcBef>
            </a:pPr>
            <a:endParaRPr lang="en-GB" sz="2400" dirty="0"/>
          </a:p>
          <a:p>
            <a:pPr>
              <a:spcBef>
                <a:spcPts val="0"/>
              </a:spcBef>
            </a:pPr>
            <a:endParaRPr lang="en-GB" sz="2400" b="1" dirty="0">
              <a:solidFill>
                <a:srgbClr val="00B0F0"/>
              </a:solidFill>
            </a:endParaRPr>
          </a:p>
          <a:p>
            <a:pPr>
              <a:spcBef>
                <a:spcPts val="0"/>
              </a:spcBef>
            </a:pPr>
            <a:endParaRPr lang="en-GB" sz="2400" b="1" dirty="0">
              <a:solidFill>
                <a:srgbClr val="00B0F0"/>
              </a:solidFill>
            </a:endParaRPr>
          </a:p>
          <a:p>
            <a:endParaRPr lang="en-GB" sz="2400" dirty="0">
              <a:solidFill>
                <a:schemeClr val="tx2"/>
              </a:solidFill>
            </a:endParaRPr>
          </a:p>
          <a:p>
            <a:pPr marL="0" indent="0">
              <a:spcBef>
                <a:spcPts val="0"/>
              </a:spcBef>
              <a:buNone/>
            </a:pPr>
            <a:endParaRPr lang="en-GB" sz="2400" b="1" dirty="0">
              <a:solidFill>
                <a:srgbClr val="00B0F0"/>
              </a:solidFill>
            </a:endParaRPr>
          </a:p>
          <a:p>
            <a:pPr>
              <a:spcBef>
                <a:spcPts val="0"/>
              </a:spcBef>
            </a:pPr>
            <a:endParaRPr lang="en-GB" sz="2400" b="1" dirty="0">
              <a:solidFill>
                <a:srgbClr val="00B0F0"/>
              </a:solidFill>
            </a:endParaRPr>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smtClean="0"/>
          </a:p>
          <a:p>
            <a:pPr>
              <a:spcBef>
                <a:spcPts val="0"/>
              </a:spcBef>
            </a:pPr>
            <a:endParaRPr lang="en-GB" sz="2400" dirty="0"/>
          </a:p>
          <a:p>
            <a:pPr>
              <a:spcBef>
                <a:spcPts val="0"/>
              </a:spcBef>
            </a:pPr>
            <a:endParaRPr lang="en-GB" sz="2400" dirty="0" smtClean="0"/>
          </a:p>
        </p:txBody>
      </p:sp>
    </p:spTree>
    <p:extLst>
      <p:ext uri="{BB962C8B-B14F-4D97-AF65-F5344CB8AC3E}">
        <p14:creationId xmlns:p14="http://schemas.microsoft.com/office/powerpoint/2010/main" val="2841035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274638"/>
            <a:ext cx="8496944" cy="418058"/>
          </a:xfrm>
        </p:spPr>
        <p:txBody>
          <a:bodyPr>
            <a:normAutofit fontScale="90000"/>
          </a:bodyPr>
          <a:lstStyle/>
          <a:p>
            <a:r>
              <a:rPr lang="en-GB" b="1" dirty="0" smtClean="0">
                <a:solidFill>
                  <a:srgbClr val="FFC000"/>
                </a:solidFill>
              </a:rPr>
              <a:t/>
            </a:r>
            <a:br>
              <a:rPr lang="en-GB" b="1" dirty="0" smtClean="0">
                <a:solidFill>
                  <a:srgbClr val="FFC000"/>
                </a:solidFill>
              </a:rPr>
            </a:br>
            <a:r>
              <a:rPr lang="en-GB" b="1" dirty="0" smtClean="0">
                <a:solidFill>
                  <a:srgbClr val="FFC000"/>
                </a:solidFill>
              </a:rPr>
              <a:t/>
            </a:r>
            <a:br>
              <a:rPr lang="en-GB" b="1" dirty="0" smtClean="0">
                <a:solidFill>
                  <a:srgbClr val="FFC000"/>
                </a:solidFill>
              </a:rPr>
            </a:br>
            <a:r>
              <a:rPr lang="en-GB" sz="4000" b="1" dirty="0" smtClean="0">
                <a:solidFill>
                  <a:srgbClr val="FFC000"/>
                </a:solidFill>
              </a:rPr>
              <a:t>Project partners</a:t>
            </a:r>
            <a:r>
              <a:rPr lang="en-GB" b="1" dirty="0" smtClean="0">
                <a:solidFill>
                  <a:srgbClr val="FFC000"/>
                </a:solidFill>
              </a:rPr>
              <a:t/>
            </a:r>
            <a:br>
              <a:rPr lang="en-GB" b="1" dirty="0" smtClean="0">
                <a:solidFill>
                  <a:srgbClr val="FFC000"/>
                </a:solidFill>
              </a:rPr>
            </a:br>
            <a:r>
              <a:rPr lang="en-GB" b="1" dirty="0" smtClean="0">
                <a:solidFill>
                  <a:srgbClr val="FFC000"/>
                </a:solidFill>
              </a:rPr>
              <a:t/>
            </a:r>
            <a:br>
              <a:rPr lang="en-GB" b="1" dirty="0" smtClean="0">
                <a:solidFill>
                  <a:srgbClr val="FFC000"/>
                </a:solidFill>
              </a:rPr>
            </a:br>
            <a:endParaRPr lang="en-GB" b="1" dirty="0">
              <a:solidFill>
                <a:srgbClr val="FFC000"/>
              </a:solidFill>
            </a:endParaRPr>
          </a:p>
        </p:txBody>
      </p:sp>
      <p:sp>
        <p:nvSpPr>
          <p:cNvPr id="4" name="Rectangle 3"/>
          <p:cNvSpPr/>
          <p:nvPr/>
        </p:nvSpPr>
        <p:spPr>
          <a:xfrm>
            <a:off x="251520" y="3105835"/>
            <a:ext cx="8640960" cy="3908762"/>
          </a:xfrm>
          <a:prstGeom prst="rect">
            <a:avLst/>
          </a:prstGeom>
        </p:spPr>
        <p:txBody>
          <a:bodyPr wrap="square">
            <a:spAutoFit/>
          </a:bodyPr>
          <a:lstStyle/>
          <a:p>
            <a:endParaRPr lang="en-GB" sz="3600" dirty="0" smtClean="0">
              <a:hlinkClick r:id="rId3"/>
            </a:endParaRPr>
          </a:p>
          <a:p>
            <a:endParaRPr lang="en-GB" sz="3600" dirty="0">
              <a:hlinkClick r:id="rId3"/>
            </a:endParaRPr>
          </a:p>
          <a:p>
            <a:endParaRPr lang="en-GB" sz="3600" dirty="0" smtClean="0">
              <a:hlinkClick r:id="rId3"/>
            </a:endParaRPr>
          </a:p>
          <a:p>
            <a:endParaRPr lang="en-GB" sz="3600" dirty="0" smtClean="0">
              <a:hlinkClick r:id="rId3"/>
            </a:endParaRPr>
          </a:p>
          <a:p>
            <a:endParaRPr lang="en-GB" sz="3600" dirty="0" smtClean="0">
              <a:hlinkClick r:id="rId3"/>
            </a:endParaRPr>
          </a:p>
          <a:p>
            <a:r>
              <a:rPr lang="en-GB" sz="3200" dirty="0" smtClean="0">
                <a:solidFill>
                  <a:srgbClr val="FFFF00"/>
                </a:solidFill>
                <a:hlinkClick r:id="rId3"/>
              </a:rPr>
              <a:t>http://www.dogweb.dur.ac.uk/the-rising-powers/</a:t>
            </a:r>
            <a:endParaRPr lang="en-GB" sz="3200" dirty="0" smtClean="0">
              <a:solidFill>
                <a:srgbClr val="FFFF00"/>
              </a:solidFill>
            </a:endParaRPr>
          </a:p>
          <a:p>
            <a:endParaRPr lang="en-GB" sz="3600" dirty="0"/>
          </a:p>
        </p:txBody>
      </p:sp>
      <p:pic>
        <p:nvPicPr>
          <p:cNvPr id="5122" name="Picture 2" descr="http://www.dur.ac.uk/images/brand/DU_2-col_lr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53" y="1340768"/>
            <a:ext cx="187403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ti.org.uk/wp-content/uploads/sites/14/wind-tunnels/owners/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53" y="3610047"/>
            <a:ext cx="1874035" cy="18848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practicalaction.org/media/download/146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1340768"/>
            <a:ext cx="2679452" cy="168064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devmitforum.ercresources.org.za/wp-content/uploads/2013/06/ERC-uct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3122687"/>
            <a:ext cx="2679452" cy="93345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ww.brandsoftheworld.com/sites/default/files/styles/logo-thumbnail/public/0019/2990/brand.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1323387"/>
            <a:ext cx="1905000" cy="1680643"/>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beasiswaindo.com/scholarships/wp-content/uploads/2014/09/China-Three-Gorges-Universit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4145942"/>
            <a:ext cx="5073352" cy="131445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cuts-international.org/ifd-in8.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168" y="3090527"/>
            <a:ext cx="1905000" cy="95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04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504056"/>
          </a:xfrm>
        </p:spPr>
        <p:txBody>
          <a:bodyPr>
            <a:noAutofit/>
          </a:bodyPr>
          <a:lstStyle/>
          <a:p>
            <a:r>
              <a:rPr lang="en-GB" sz="3200" b="1" dirty="0" smtClean="0">
                <a:solidFill>
                  <a:srgbClr val="FFC000"/>
                </a:solidFill>
              </a:rPr>
              <a:t>Project methodology</a:t>
            </a:r>
            <a:endParaRPr lang="en-GB" sz="3200" b="1" dirty="0">
              <a:solidFill>
                <a:srgbClr val="FFC000"/>
              </a:solidFill>
            </a:endParaRPr>
          </a:p>
        </p:txBody>
      </p:sp>
      <p:sp>
        <p:nvSpPr>
          <p:cNvPr id="3" name="Content Placeholder 2"/>
          <p:cNvSpPr>
            <a:spLocks noGrp="1"/>
          </p:cNvSpPr>
          <p:nvPr>
            <p:ph idx="1"/>
          </p:nvPr>
        </p:nvSpPr>
        <p:spPr>
          <a:xfrm>
            <a:off x="0" y="1052737"/>
            <a:ext cx="5652120" cy="5805264"/>
          </a:xfrm>
        </p:spPr>
        <p:txBody>
          <a:bodyPr>
            <a:normAutofit lnSpcReduction="10000"/>
          </a:bodyPr>
          <a:lstStyle/>
          <a:p>
            <a:r>
              <a:rPr lang="en-US" sz="2400" dirty="0"/>
              <a:t>creation of a database of 150 low carbon energy projects in Mozambique/South Africa</a:t>
            </a:r>
          </a:p>
          <a:p>
            <a:endParaRPr lang="en-US" sz="2400" dirty="0" smtClean="0"/>
          </a:p>
          <a:p>
            <a:r>
              <a:rPr lang="en-US" sz="2400" dirty="0" smtClean="0"/>
              <a:t>200 </a:t>
            </a:r>
            <a:r>
              <a:rPr lang="en-US" sz="2400" dirty="0"/>
              <a:t>interviews undertaken in Mozambique, South Africa, China, India </a:t>
            </a:r>
            <a:r>
              <a:rPr lang="en-US" sz="2400" dirty="0" smtClean="0"/>
              <a:t>&amp; Brazil (2012-14)</a:t>
            </a:r>
          </a:p>
          <a:p>
            <a:endParaRPr lang="en-US" sz="2400" dirty="0"/>
          </a:p>
          <a:p>
            <a:r>
              <a:rPr lang="en-US" sz="2400" dirty="0" smtClean="0"/>
              <a:t>Community-based participatory research in Maputo, Manica &amp; Zambézia provinces</a:t>
            </a:r>
          </a:p>
          <a:p>
            <a:endParaRPr lang="en-US" sz="2400" dirty="0"/>
          </a:p>
          <a:p>
            <a:r>
              <a:rPr lang="en-US" sz="2400" dirty="0"/>
              <a:t>how energy services </a:t>
            </a:r>
            <a:r>
              <a:rPr lang="en-US" sz="2400" dirty="0" smtClean="0"/>
              <a:t>&amp; technologies </a:t>
            </a:r>
            <a:r>
              <a:rPr lang="en-US" sz="2400" dirty="0"/>
              <a:t>are </a:t>
            </a:r>
            <a:r>
              <a:rPr lang="en-US" sz="2400" dirty="0" smtClean="0"/>
              <a:t>used/organised </a:t>
            </a:r>
            <a:r>
              <a:rPr lang="en-US" sz="2400" dirty="0"/>
              <a:t>at the local </a:t>
            </a:r>
            <a:r>
              <a:rPr lang="en-US" sz="2400" dirty="0" smtClean="0"/>
              <a:t>level, how </a:t>
            </a:r>
            <a:r>
              <a:rPr lang="en-US" sz="2400" dirty="0"/>
              <a:t>these technologies are affecting energy access, affordability </a:t>
            </a:r>
            <a:r>
              <a:rPr lang="en-US" sz="2400" dirty="0" smtClean="0"/>
              <a:t>&amp; sustainability</a:t>
            </a:r>
          </a:p>
          <a:p>
            <a:endParaRPr lang="en-US" sz="2400" dirty="0"/>
          </a:p>
          <a:p>
            <a:endParaRPr lang="en-GB" sz="2400" dirty="0"/>
          </a:p>
          <a:p>
            <a:endParaRPr lang="en-GB" sz="2400" dirty="0"/>
          </a:p>
        </p:txBody>
      </p:sp>
      <p:pic>
        <p:nvPicPr>
          <p:cNvPr id="1026" name="Picture 2" descr="C:\Users\Marcus\Desktop\P1020705-1024x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340768"/>
            <a:ext cx="341987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838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432048"/>
          </a:xfrm>
        </p:spPr>
        <p:txBody>
          <a:bodyPr>
            <a:noAutofit/>
          </a:bodyPr>
          <a:lstStyle/>
          <a:p>
            <a:r>
              <a:rPr lang="en-GB" sz="3200" b="1" dirty="0" smtClean="0">
                <a:solidFill>
                  <a:srgbClr val="FFC000"/>
                </a:solidFill>
              </a:rPr>
              <a:t>The ‘rising powers’ &amp; ‘South-South’ co-operation</a:t>
            </a:r>
            <a:endParaRPr lang="en-GB" sz="3200" b="1" dirty="0">
              <a:solidFill>
                <a:srgbClr val="FFC000"/>
              </a:solidFill>
            </a:endParaRPr>
          </a:p>
        </p:txBody>
      </p:sp>
      <p:sp>
        <p:nvSpPr>
          <p:cNvPr id="3" name="Content Placeholder 2"/>
          <p:cNvSpPr>
            <a:spLocks noGrp="1"/>
          </p:cNvSpPr>
          <p:nvPr>
            <p:ph idx="1"/>
          </p:nvPr>
        </p:nvSpPr>
        <p:spPr>
          <a:xfrm>
            <a:off x="107504" y="1124744"/>
            <a:ext cx="5904655" cy="5616624"/>
          </a:xfrm>
        </p:spPr>
        <p:txBody>
          <a:bodyPr>
            <a:normAutofit lnSpcReduction="10000"/>
          </a:bodyPr>
          <a:lstStyle/>
          <a:p>
            <a:r>
              <a:rPr lang="en-GB" sz="2400" dirty="0" smtClean="0"/>
              <a:t>(Re)emergence of BRICs as </a:t>
            </a:r>
            <a:r>
              <a:rPr lang="en-GB" sz="2400" dirty="0"/>
              <a:t>‘shapers’ of international ‘</a:t>
            </a:r>
            <a:r>
              <a:rPr lang="en-GB" sz="2400" dirty="0" smtClean="0"/>
              <a:t>development’ </a:t>
            </a:r>
          </a:p>
          <a:p>
            <a:endParaRPr lang="en-GB" sz="2400" dirty="0" smtClean="0"/>
          </a:p>
          <a:p>
            <a:r>
              <a:rPr lang="en-GB" sz="2400" dirty="0" smtClean="0"/>
              <a:t>The ‘rise of the South’, the growing significance of ‘south-south’ development co-operation</a:t>
            </a:r>
          </a:p>
          <a:p>
            <a:pPr marL="0" indent="0">
              <a:buNone/>
            </a:pPr>
            <a:endParaRPr lang="en-GB" sz="2400" dirty="0"/>
          </a:p>
          <a:p>
            <a:r>
              <a:rPr lang="en-GB" sz="2400" b="1" dirty="0" smtClean="0">
                <a:solidFill>
                  <a:srgbClr val="00B0F0"/>
                </a:solidFill>
              </a:rPr>
              <a:t>Plunder &amp; Grabs: </a:t>
            </a:r>
            <a:r>
              <a:rPr lang="en-GB" sz="2400" dirty="0" smtClean="0"/>
              <a:t>Primarily seen in </a:t>
            </a:r>
            <a:r>
              <a:rPr lang="en-GB" sz="2400" dirty="0"/>
              <a:t>terms of </a:t>
            </a:r>
            <a:r>
              <a:rPr lang="en-GB" sz="2400" dirty="0" smtClean="0"/>
              <a:t>exploitative </a:t>
            </a:r>
            <a:r>
              <a:rPr lang="en-GB" sz="2400" dirty="0"/>
              <a:t>acquisition of natural </a:t>
            </a:r>
            <a:r>
              <a:rPr lang="en-GB" sz="2400" dirty="0" smtClean="0"/>
              <a:t>resources </a:t>
            </a:r>
            <a:r>
              <a:rPr lang="en-GB" sz="2400" dirty="0"/>
              <a:t>(</a:t>
            </a:r>
            <a:r>
              <a:rPr lang="en-GB" sz="2400" dirty="0" smtClean="0"/>
              <a:t>coal</a:t>
            </a:r>
            <a:r>
              <a:rPr lang="en-GB" sz="2400" dirty="0"/>
              <a:t>, oil &amp;</a:t>
            </a:r>
            <a:r>
              <a:rPr lang="en-GB" sz="2400" dirty="0" smtClean="0"/>
              <a:t> gas) </a:t>
            </a:r>
            <a:endParaRPr lang="en-GB" sz="2400" b="1" dirty="0" smtClean="0">
              <a:solidFill>
                <a:srgbClr val="00B0F0"/>
              </a:solidFill>
            </a:endParaRPr>
          </a:p>
          <a:p>
            <a:pPr marL="0" indent="0">
              <a:buNone/>
            </a:pPr>
            <a:endParaRPr lang="en-GB" sz="2400" b="1" dirty="0">
              <a:solidFill>
                <a:srgbClr val="00B0F0"/>
              </a:solidFill>
            </a:endParaRPr>
          </a:p>
          <a:p>
            <a:pPr>
              <a:spcBef>
                <a:spcPts val="0"/>
              </a:spcBef>
            </a:pPr>
            <a:r>
              <a:rPr lang="en-GB" sz="2400" dirty="0"/>
              <a:t>This story overlooks simultaneous &amp; growing involvement in </a:t>
            </a:r>
            <a:r>
              <a:rPr lang="en-GB" sz="2400" b="1" dirty="0">
                <a:solidFill>
                  <a:srgbClr val="00B0F0"/>
                </a:solidFill>
              </a:rPr>
              <a:t>clean energy technologies </a:t>
            </a:r>
            <a:r>
              <a:rPr lang="en-GB" sz="2400" dirty="0"/>
              <a:t>&amp; in reconfiguring </a:t>
            </a:r>
            <a:r>
              <a:rPr lang="en-GB" sz="2400" b="1" dirty="0">
                <a:solidFill>
                  <a:srgbClr val="00B0F0"/>
                </a:solidFill>
              </a:rPr>
              <a:t>energy systems </a:t>
            </a:r>
            <a:r>
              <a:rPr lang="en-GB" sz="2400" dirty="0"/>
              <a:t>across </a:t>
            </a:r>
            <a:r>
              <a:rPr lang="en-GB" sz="2400" dirty="0" smtClean="0"/>
              <a:t>Africa</a:t>
            </a:r>
            <a:endParaRPr lang="en-GB" sz="2400" dirty="0"/>
          </a:p>
          <a:p>
            <a:pPr>
              <a:spcBef>
                <a:spcPts val="0"/>
              </a:spcBef>
            </a:pPr>
            <a:endParaRPr lang="en-GB" sz="2400" dirty="0"/>
          </a:p>
          <a:p>
            <a:endParaRPr lang="en-GB" sz="2400" dirty="0" smtClean="0">
              <a:solidFill>
                <a:srgbClr val="00B0F0"/>
              </a:solidFill>
            </a:endParaRPr>
          </a:p>
          <a:p>
            <a:endParaRPr lang="en-GB" sz="2400" dirty="0" smtClean="0">
              <a:solidFill>
                <a:srgbClr val="00B0F0"/>
              </a:solidFill>
            </a:endParaRPr>
          </a:p>
        </p:txBody>
      </p:sp>
      <p:pic>
        <p:nvPicPr>
          <p:cNvPr id="6" name="Picture 2" descr="dynamicafrica:&#10;&#10;Kenyan artist Michael Soi upsets Chinese delegation with his art work.&#10;Known for his highly critical socio-political art work, Kenyan artist Michael Soi has “finally drawn the wrath of the Chinese” for his various pieces depicting a less than desirable relationship between Africans - both citizens and politicians alike, and Chinese delegates and businesspeople.&#10;According to Soi, “Four gentlemen and a lady from China walked into my studio and one of them went off about how ungrateful I was to all China is doing for Kenya…These people could not wrap their heads around the fact that I am not grateful for all the ‘good things’ China is doing to Kenya. I told them that I am an artist and therefore I cannot engage them in a political discussion.”&#10;About the relationship with China and African leaders, Soi went on to say: “The IMF and World Bank attach a lot of conditionalities before they give out their aid,” he says. “But the Chinese are giving their money without any conditions. This is one way of abetting impunity among our leaders; that no matter how many people are killed or imprisoned China will still pour in money, money that most likely ends up in people’s pockets and which will be paid by our children in years to come.”&#10;Read mo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124744"/>
            <a:ext cx="305983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ina-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005064"/>
            <a:ext cx="277180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094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576064"/>
          </a:xfrm>
        </p:spPr>
        <p:txBody>
          <a:bodyPr>
            <a:noAutofit/>
          </a:bodyPr>
          <a:lstStyle/>
          <a:p>
            <a:r>
              <a:rPr lang="en-GB" sz="3200" b="1" dirty="0" smtClean="0">
                <a:solidFill>
                  <a:srgbClr val="FFC000"/>
                </a:solidFill>
              </a:rPr>
              <a:t>The ‘rising powers’ &amp; energy transitions</a:t>
            </a:r>
            <a:endParaRPr lang="en-GB" sz="3200" b="1" dirty="0">
              <a:solidFill>
                <a:srgbClr val="FFC000"/>
              </a:solidFill>
            </a:endParaRPr>
          </a:p>
        </p:txBody>
      </p:sp>
      <p:sp>
        <p:nvSpPr>
          <p:cNvPr id="3" name="Content Placeholder 2"/>
          <p:cNvSpPr>
            <a:spLocks noGrp="1"/>
          </p:cNvSpPr>
          <p:nvPr>
            <p:ph idx="1"/>
          </p:nvPr>
        </p:nvSpPr>
        <p:spPr>
          <a:xfrm>
            <a:off x="12964" y="1556792"/>
            <a:ext cx="5423132" cy="5301208"/>
          </a:xfrm>
        </p:spPr>
        <p:txBody>
          <a:bodyPr>
            <a:normAutofit/>
          </a:bodyPr>
          <a:lstStyle/>
          <a:p>
            <a:pPr lvl="1">
              <a:spcBef>
                <a:spcPts val="0"/>
              </a:spcBef>
              <a:buFont typeface="Wingdings" panose="05000000000000000000" pitchFamily="2" charset="2"/>
              <a:buChar char="Ø"/>
            </a:pPr>
            <a:r>
              <a:rPr lang="en-GB" sz="2400" b="1" dirty="0" smtClean="0">
                <a:solidFill>
                  <a:srgbClr val="00B050"/>
                </a:solidFill>
              </a:rPr>
              <a:t>Brazil: </a:t>
            </a:r>
            <a:r>
              <a:rPr lang="en-GB" sz="2400" dirty="0" smtClean="0"/>
              <a:t>global leader in the biofuels industry</a:t>
            </a:r>
            <a:endParaRPr lang="fr-CA" sz="2400" b="1" dirty="0" smtClean="0">
              <a:solidFill>
                <a:srgbClr val="0070C0"/>
              </a:solidFill>
            </a:endParaRPr>
          </a:p>
          <a:p>
            <a:pPr lvl="1">
              <a:spcBef>
                <a:spcPts val="0"/>
              </a:spcBef>
              <a:buFont typeface="Wingdings" panose="05000000000000000000" pitchFamily="2" charset="2"/>
              <a:buChar char="Ø"/>
            </a:pPr>
            <a:endParaRPr lang="fr-CA" sz="2400" b="1" dirty="0" smtClean="0">
              <a:solidFill>
                <a:srgbClr val="FF0000"/>
              </a:solidFill>
            </a:endParaRPr>
          </a:p>
          <a:p>
            <a:pPr lvl="1">
              <a:spcBef>
                <a:spcPts val="0"/>
              </a:spcBef>
              <a:buFont typeface="Wingdings" panose="05000000000000000000" pitchFamily="2" charset="2"/>
              <a:buChar char="Ø"/>
            </a:pPr>
            <a:r>
              <a:rPr lang="fr-CA" sz="2400" b="1" dirty="0" smtClean="0">
                <a:solidFill>
                  <a:srgbClr val="FF0000"/>
                </a:solidFill>
              </a:rPr>
              <a:t>China:</a:t>
            </a:r>
            <a:r>
              <a:rPr lang="fr-CA" sz="2400" dirty="0" smtClean="0"/>
              <a:t> large hydro projects; </a:t>
            </a:r>
            <a:r>
              <a:rPr lang="en-GB" sz="2400" dirty="0" smtClean="0"/>
              <a:t>world’s largest producer of wind turbines, PV, solar water heaters &amp; small hydro,</a:t>
            </a:r>
            <a:r>
              <a:rPr lang="fr-CA" sz="2400" dirty="0" smtClean="0"/>
              <a:t> CCS technologies </a:t>
            </a:r>
            <a:endParaRPr lang="en-GB" sz="2400" dirty="0" smtClean="0"/>
          </a:p>
          <a:p>
            <a:pPr lvl="1">
              <a:spcBef>
                <a:spcPts val="0"/>
              </a:spcBef>
              <a:buFont typeface="Wingdings" panose="05000000000000000000" pitchFamily="2" charset="2"/>
              <a:buChar char="Ø"/>
            </a:pPr>
            <a:endParaRPr lang="en-GB" sz="2400" b="1" dirty="0" smtClean="0">
              <a:solidFill>
                <a:srgbClr val="FFC000"/>
              </a:solidFill>
            </a:endParaRPr>
          </a:p>
          <a:p>
            <a:pPr lvl="1">
              <a:spcBef>
                <a:spcPts val="0"/>
              </a:spcBef>
              <a:buFont typeface="Wingdings" panose="05000000000000000000" pitchFamily="2" charset="2"/>
              <a:buChar char="Ø"/>
            </a:pPr>
            <a:r>
              <a:rPr lang="en-GB" sz="2400" b="1" dirty="0" smtClean="0">
                <a:solidFill>
                  <a:srgbClr val="FFC000"/>
                </a:solidFill>
              </a:rPr>
              <a:t>India:</a:t>
            </a:r>
            <a:r>
              <a:rPr lang="en-GB" sz="2400" dirty="0" smtClean="0"/>
              <a:t> wind &amp; solar</a:t>
            </a:r>
          </a:p>
          <a:p>
            <a:pPr lvl="1">
              <a:spcBef>
                <a:spcPts val="0"/>
              </a:spcBef>
              <a:buFont typeface="Wingdings" panose="05000000000000000000" pitchFamily="2" charset="2"/>
              <a:buChar char="Ø"/>
            </a:pPr>
            <a:endParaRPr lang="en-GB" sz="2400" b="1" dirty="0" smtClean="0">
              <a:solidFill>
                <a:srgbClr val="0070C0"/>
              </a:solidFill>
            </a:endParaRPr>
          </a:p>
          <a:p>
            <a:pPr lvl="1">
              <a:spcBef>
                <a:spcPts val="0"/>
              </a:spcBef>
              <a:buFont typeface="Wingdings" panose="05000000000000000000" pitchFamily="2" charset="2"/>
              <a:buChar char="Ø"/>
            </a:pPr>
            <a:r>
              <a:rPr lang="en-GB" sz="2400" b="1" dirty="0" smtClean="0">
                <a:solidFill>
                  <a:srgbClr val="0070C0"/>
                </a:solidFill>
              </a:rPr>
              <a:t>South Africa: </a:t>
            </a:r>
            <a:r>
              <a:rPr lang="en-GB" sz="2400" dirty="0" smtClean="0"/>
              <a:t>powerful investor within the Southern African region</a:t>
            </a:r>
          </a:p>
          <a:p>
            <a:pPr marL="0" indent="0">
              <a:spcBef>
                <a:spcPts val="0"/>
              </a:spcBef>
              <a:buNone/>
            </a:pPr>
            <a:endParaRPr lang="en-GB" sz="2400" dirty="0" smtClean="0"/>
          </a:p>
          <a:p>
            <a:pPr>
              <a:spcBef>
                <a:spcPts val="0"/>
              </a:spcBef>
            </a:pPr>
            <a:endParaRPr lang="en-GB" sz="2400" dirty="0" smtClean="0"/>
          </a:p>
        </p:txBody>
      </p:sp>
      <p:pic>
        <p:nvPicPr>
          <p:cNvPr id="7" name="Picture 4" descr="http://images.huffingtonpost.com/2014-04-08-G20_CleanEnergyInvestment_Top10-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568" y="1247770"/>
            <a:ext cx="3456384"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90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107504" y="116633"/>
            <a:ext cx="8856984" cy="432047"/>
          </a:xfrm>
        </p:spPr>
        <p:txBody>
          <a:bodyPr>
            <a:normAutofit fontScale="90000"/>
          </a:bodyPr>
          <a:lstStyle/>
          <a:p>
            <a:r>
              <a:rPr lang="fr-CA" sz="2800" dirty="0" smtClean="0">
                <a:solidFill>
                  <a:srgbClr val="FFC000"/>
                </a:solidFill>
              </a:rPr>
              <a:t>The ‘Rising Powers’ </a:t>
            </a:r>
            <a:r>
              <a:rPr lang="fr-CA" sz="2800" dirty="0">
                <a:solidFill>
                  <a:srgbClr val="FFC000"/>
                </a:solidFill>
              </a:rPr>
              <a:t>&amp;</a:t>
            </a:r>
            <a:r>
              <a:rPr lang="fr-CA" sz="2800" dirty="0" smtClean="0">
                <a:solidFill>
                  <a:srgbClr val="FFC000"/>
                </a:solidFill>
              </a:rPr>
              <a:t> clean energy</a:t>
            </a:r>
          </a:p>
        </p:txBody>
      </p:sp>
      <p:sp>
        <p:nvSpPr>
          <p:cNvPr id="2051" name="Sous-titre 2"/>
          <p:cNvSpPr>
            <a:spLocks noGrp="1"/>
          </p:cNvSpPr>
          <p:nvPr>
            <p:ph type="subTitle" idx="1"/>
          </p:nvPr>
        </p:nvSpPr>
        <p:spPr>
          <a:xfrm>
            <a:off x="0" y="980728"/>
            <a:ext cx="9144000" cy="5760640"/>
          </a:xfrm>
        </p:spPr>
        <p:txBody>
          <a:bodyPr>
            <a:normAutofit lnSpcReduction="10000"/>
          </a:bodyPr>
          <a:lstStyle/>
          <a:p>
            <a:pPr marL="342900" indent="-342900" algn="l">
              <a:spcBef>
                <a:spcPts val="0"/>
              </a:spcBef>
              <a:buFont typeface="Arial" pitchFamily="34" charset="0"/>
              <a:buChar char="•"/>
            </a:pPr>
            <a:r>
              <a:rPr lang="fr-CA" sz="2400" dirty="0" smtClean="0">
                <a:solidFill>
                  <a:schemeClr val="tx1"/>
                </a:solidFill>
              </a:rPr>
              <a:t>China, India &amp; Brazil increasingly including renewable energy projects as part of their ‘aid’, loan &amp; investment portfolios in Africa</a:t>
            </a:r>
          </a:p>
          <a:p>
            <a:pPr algn="l">
              <a:spcBef>
                <a:spcPts val="0"/>
              </a:spcBef>
            </a:pPr>
            <a:endParaRPr lang="fr-CA" sz="2400" dirty="0">
              <a:solidFill>
                <a:schemeClr val="tx1"/>
              </a:solidFill>
            </a:endParaRPr>
          </a:p>
          <a:p>
            <a:pPr algn="l">
              <a:spcBef>
                <a:spcPts val="0"/>
              </a:spcBef>
            </a:pPr>
            <a:endParaRPr lang="fr-CA" sz="2400" dirty="0">
              <a:solidFill>
                <a:schemeClr val="tx1"/>
              </a:solidFill>
            </a:endParaRPr>
          </a:p>
          <a:p>
            <a:pPr marL="342900" indent="-342900" algn="l">
              <a:spcBef>
                <a:spcPts val="0"/>
              </a:spcBef>
              <a:buFont typeface="Arial" pitchFamily="34" charset="0"/>
              <a:buChar char="•"/>
            </a:pPr>
            <a:r>
              <a:rPr lang="fr-CA" sz="2400" dirty="0" smtClean="0">
                <a:solidFill>
                  <a:schemeClr val="tx1"/>
                </a:solidFill>
              </a:rPr>
              <a:t>The lure </a:t>
            </a:r>
            <a:r>
              <a:rPr lang="fr-CA" sz="2400" dirty="0">
                <a:solidFill>
                  <a:schemeClr val="tx1"/>
                </a:solidFill>
              </a:rPr>
              <a:t>of government subsidies &amp; feed-in tariffs in Africa, </a:t>
            </a:r>
            <a:r>
              <a:rPr lang="fr-CA" sz="2400" dirty="0" smtClean="0">
                <a:solidFill>
                  <a:schemeClr val="tx1"/>
                </a:solidFill>
              </a:rPr>
              <a:t>the </a:t>
            </a:r>
            <a:r>
              <a:rPr lang="fr-CA" sz="2400" dirty="0">
                <a:solidFill>
                  <a:schemeClr val="tx1"/>
                </a:solidFill>
              </a:rPr>
              <a:t>domestic imperative to ‘go out’ in search of foreign </a:t>
            </a:r>
            <a:r>
              <a:rPr lang="fr-CA" sz="2400" dirty="0" smtClean="0">
                <a:solidFill>
                  <a:schemeClr val="tx1"/>
                </a:solidFill>
              </a:rPr>
              <a:t>markets, renewable energy capacity in return for access to oil, coal, gas etc. </a:t>
            </a:r>
          </a:p>
          <a:p>
            <a:pPr marL="342900" indent="-342900" algn="l">
              <a:spcBef>
                <a:spcPts val="0"/>
              </a:spcBef>
              <a:buFont typeface="Arial" pitchFamily="34" charset="0"/>
              <a:buChar char="•"/>
            </a:pPr>
            <a:endParaRPr lang="fr-CA" sz="2400" dirty="0" smtClean="0">
              <a:solidFill>
                <a:schemeClr val="tx1"/>
              </a:solidFill>
            </a:endParaRPr>
          </a:p>
          <a:p>
            <a:pPr marL="342900" indent="-342900" algn="l">
              <a:spcBef>
                <a:spcPts val="0"/>
              </a:spcBef>
              <a:buFont typeface="Arial" pitchFamily="34" charset="0"/>
              <a:buChar char="•"/>
            </a:pPr>
            <a:endParaRPr lang="fr-CA" sz="2400" dirty="0">
              <a:solidFill>
                <a:schemeClr val="tx1"/>
              </a:solidFill>
            </a:endParaRPr>
          </a:p>
          <a:p>
            <a:pPr marL="342900" indent="-342900" algn="l">
              <a:spcBef>
                <a:spcPts val="0"/>
              </a:spcBef>
              <a:buFont typeface="Arial" pitchFamily="34" charset="0"/>
              <a:buChar char="•"/>
            </a:pPr>
            <a:r>
              <a:rPr lang="en-GB" sz="2400" dirty="0" smtClean="0">
                <a:solidFill>
                  <a:schemeClr val="tx1"/>
                </a:solidFill>
              </a:rPr>
              <a:t>Steady increase </a:t>
            </a:r>
            <a:r>
              <a:rPr lang="en-GB" sz="2400" dirty="0">
                <a:solidFill>
                  <a:schemeClr val="tx1"/>
                </a:solidFill>
              </a:rPr>
              <a:t>in 3 </a:t>
            </a:r>
            <a:r>
              <a:rPr lang="en-GB" sz="2400" u="sng" dirty="0">
                <a:solidFill>
                  <a:schemeClr val="tx1"/>
                </a:solidFill>
              </a:rPr>
              <a:t>specific capacities</a:t>
            </a:r>
            <a:r>
              <a:rPr lang="en-GB" sz="2400" dirty="0">
                <a:solidFill>
                  <a:schemeClr val="tx1"/>
                </a:solidFill>
              </a:rPr>
              <a:t>: </a:t>
            </a:r>
          </a:p>
          <a:p>
            <a:pPr marL="342900" indent="-342900" algn="l">
              <a:spcBef>
                <a:spcPts val="0"/>
              </a:spcBef>
              <a:buFont typeface="Courier New" pitchFamily="49" charset="0"/>
              <a:buChar char="o"/>
            </a:pPr>
            <a:r>
              <a:rPr lang="en-GB" sz="2400" dirty="0">
                <a:solidFill>
                  <a:schemeClr val="tx1"/>
                </a:solidFill>
              </a:rPr>
              <a:t>as exporters of renewable energy equipment (e.g. wind turbines, solar </a:t>
            </a:r>
            <a:r>
              <a:rPr lang="en-GB" sz="2400" dirty="0" smtClean="0">
                <a:solidFill>
                  <a:schemeClr val="tx1"/>
                </a:solidFill>
              </a:rPr>
              <a:t>panels, biofuels production technologies)</a:t>
            </a:r>
            <a:endParaRPr lang="en-GB" sz="2400" dirty="0">
              <a:solidFill>
                <a:schemeClr val="tx1"/>
              </a:solidFill>
            </a:endParaRPr>
          </a:p>
          <a:p>
            <a:pPr marL="342900" indent="-342900" algn="l">
              <a:spcBef>
                <a:spcPts val="0"/>
              </a:spcBef>
              <a:buFont typeface="Courier New" pitchFamily="49" charset="0"/>
              <a:buChar char="o"/>
            </a:pPr>
            <a:r>
              <a:rPr lang="en-GB" sz="2400" dirty="0">
                <a:solidFill>
                  <a:schemeClr val="tx1"/>
                </a:solidFill>
              </a:rPr>
              <a:t>as investors in local equipment manufacturing (e.g. ethanol or solar water heater manufacturing plants)</a:t>
            </a:r>
          </a:p>
          <a:p>
            <a:pPr marL="342900" indent="-342900" algn="l">
              <a:spcBef>
                <a:spcPts val="0"/>
              </a:spcBef>
              <a:buFont typeface="Courier New" pitchFamily="49" charset="0"/>
              <a:buChar char="o"/>
            </a:pPr>
            <a:r>
              <a:rPr lang="en-GB" sz="2400" dirty="0">
                <a:solidFill>
                  <a:schemeClr val="tx1"/>
                </a:solidFill>
              </a:rPr>
              <a:t>as financiers &amp; builders of renewable energy generation (e.g. wind </a:t>
            </a:r>
            <a:r>
              <a:rPr lang="en-GB" sz="2400" dirty="0" smtClean="0">
                <a:solidFill>
                  <a:schemeClr val="tx1"/>
                </a:solidFill>
              </a:rPr>
              <a:t>farms, HEP plants)</a:t>
            </a:r>
            <a:endParaRPr lang="en-GB" sz="2400" dirty="0">
              <a:solidFill>
                <a:schemeClr val="tx1"/>
              </a:solidFill>
            </a:endParaRPr>
          </a:p>
          <a:p>
            <a:pPr marL="342900" indent="-342900" algn="l">
              <a:spcBef>
                <a:spcPts val="0"/>
              </a:spcBef>
              <a:buFont typeface="Arial" pitchFamily="34" charset="0"/>
              <a:buChar char="•"/>
            </a:pPr>
            <a:endParaRPr lang="fr-CA" sz="2400" dirty="0">
              <a:solidFill>
                <a:schemeClr val="tx1"/>
              </a:solidFill>
            </a:endParaRPr>
          </a:p>
          <a:p>
            <a:pPr marL="342900" indent="-342900" algn="l">
              <a:spcBef>
                <a:spcPts val="0"/>
              </a:spcBef>
              <a:buFont typeface="Arial" pitchFamily="34" charset="0"/>
              <a:buChar char="•"/>
            </a:pPr>
            <a:endParaRPr lang="fr-CA" sz="2400" dirty="0" smtClean="0">
              <a:solidFill>
                <a:schemeClr val="tx1"/>
              </a:solidFill>
            </a:endParaRPr>
          </a:p>
          <a:p>
            <a:pPr algn="l">
              <a:spcBef>
                <a:spcPts val="0"/>
              </a:spcBef>
            </a:pPr>
            <a:endParaRPr lang="fr-CA" sz="2400" dirty="0">
              <a:solidFill>
                <a:schemeClr val="tx1"/>
              </a:solidFill>
            </a:endParaRPr>
          </a:p>
        </p:txBody>
      </p:sp>
      <p:pic>
        <p:nvPicPr>
          <p:cNvPr id="4" name="Picture 2" descr="http://media.sirix.eu/2012/03/Chinese-hydro-developments-in-Afr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63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06090"/>
          </a:xfrm>
        </p:spPr>
        <p:txBody>
          <a:bodyPr>
            <a:normAutofit fontScale="90000"/>
          </a:bodyPr>
          <a:lstStyle/>
          <a:p>
            <a:r>
              <a:rPr lang="en-GB" dirty="0" smtClean="0">
                <a:solidFill>
                  <a:srgbClr val="FFC000"/>
                </a:solidFill>
              </a:rPr>
              <a:t>Enabling low carbon development</a:t>
            </a:r>
            <a:endParaRPr lang="en-GB" dirty="0">
              <a:solidFill>
                <a:srgbClr val="FFC000"/>
              </a:solidFill>
            </a:endParaRPr>
          </a:p>
        </p:txBody>
      </p:sp>
      <p:sp>
        <p:nvSpPr>
          <p:cNvPr id="3" name="Content Placeholder 2"/>
          <p:cNvSpPr>
            <a:spLocks noGrp="1"/>
          </p:cNvSpPr>
          <p:nvPr>
            <p:ph idx="1"/>
          </p:nvPr>
        </p:nvSpPr>
        <p:spPr>
          <a:xfrm>
            <a:off x="179512" y="1700808"/>
            <a:ext cx="8856984" cy="4896544"/>
          </a:xfrm>
        </p:spPr>
        <p:txBody>
          <a:bodyPr>
            <a:normAutofit fontScale="92500" lnSpcReduction="10000"/>
          </a:bodyPr>
          <a:lstStyle/>
          <a:p>
            <a:pPr marL="0" indent="0" algn="ctr">
              <a:buNone/>
            </a:pPr>
            <a:endParaRPr lang="en-GB" sz="2800" dirty="0" smtClean="0"/>
          </a:p>
          <a:p>
            <a:pPr marL="0" indent="0" algn="ctr">
              <a:buNone/>
            </a:pPr>
            <a:r>
              <a:rPr lang="en-GB" sz="2800" dirty="0" smtClean="0"/>
              <a:t>“Low carbon development is </a:t>
            </a:r>
            <a:r>
              <a:rPr lang="en-GB" sz="2800" dirty="0"/>
              <a:t>a model of development that is based on climate-friendly low carbon energy and that follows principles of sustainable development, makes a contribution to avoiding dangerous climate change and adopts patterns of low carbon consumption </a:t>
            </a:r>
            <a:r>
              <a:rPr lang="en-GB" sz="2800" dirty="0" smtClean="0"/>
              <a:t>and </a:t>
            </a:r>
            <a:r>
              <a:rPr lang="en-GB" sz="2800" dirty="0"/>
              <a:t>production” </a:t>
            </a:r>
            <a:endParaRPr lang="en-GB" sz="2800" dirty="0" smtClean="0"/>
          </a:p>
          <a:p>
            <a:pPr marL="0" indent="0" algn="ctr">
              <a:buNone/>
            </a:pPr>
            <a:r>
              <a:rPr lang="en-GB" sz="2800" dirty="0" smtClean="0"/>
              <a:t>(</a:t>
            </a:r>
            <a:r>
              <a:rPr lang="en-GB" sz="2800" dirty="0">
                <a:solidFill>
                  <a:srgbClr val="FFC000"/>
                </a:solidFill>
              </a:rPr>
              <a:t>Urban and Nordensvärd</a:t>
            </a:r>
            <a:r>
              <a:rPr lang="en-GB" sz="2800" dirty="0"/>
              <a:t>, 2013: 5). </a:t>
            </a:r>
            <a:endParaRPr lang="en-GB" sz="2800" dirty="0" smtClean="0"/>
          </a:p>
          <a:p>
            <a:pPr marL="0" indent="0" algn="ctr">
              <a:buNone/>
            </a:pPr>
            <a:endParaRPr lang="en-GB" sz="2800" dirty="0" smtClean="0"/>
          </a:p>
          <a:p>
            <a:pPr marL="0" indent="0" algn="ctr">
              <a:buNone/>
            </a:pPr>
            <a:endParaRPr lang="en-GB" sz="2800" dirty="0" smtClean="0"/>
          </a:p>
          <a:p>
            <a:pPr marL="0" indent="0" algn="ctr">
              <a:buNone/>
            </a:pPr>
            <a:endParaRPr lang="en-GB" sz="2800" dirty="0"/>
          </a:p>
          <a:p>
            <a:pPr>
              <a:buFont typeface="Wingdings" panose="05000000000000000000" pitchFamily="2" charset="2"/>
              <a:buChar char="Ø"/>
            </a:pPr>
            <a:r>
              <a:rPr lang="en-GB" sz="2800" dirty="0" smtClean="0"/>
              <a:t>encompasses </a:t>
            </a:r>
            <a:r>
              <a:rPr lang="en-GB" sz="2800" dirty="0">
                <a:solidFill>
                  <a:srgbClr val="FFC000"/>
                </a:solidFill>
              </a:rPr>
              <a:t>a complexity of stakeholders </a:t>
            </a:r>
            <a:r>
              <a:rPr lang="en-GB" sz="2800" dirty="0"/>
              <a:t>from the public, private, national/international &amp; political &amp; economic spheres</a:t>
            </a:r>
            <a:endParaRPr lang="en-GB" sz="2800" b="1" dirty="0">
              <a:solidFill>
                <a:srgbClr val="00B0F0"/>
              </a:solidFill>
            </a:endParaRPr>
          </a:p>
          <a:p>
            <a:pPr marL="0" indent="0">
              <a:buNone/>
            </a:pPr>
            <a:endParaRPr lang="en-GB" sz="2800" dirty="0"/>
          </a:p>
          <a:p>
            <a:endParaRPr lang="en-GB" dirty="0"/>
          </a:p>
        </p:txBody>
      </p:sp>
    </p:spTree>
    <p:extLst>
      <p:ext uri="{BB962C8B-B14F-4D97-AF65-F5344CB8AC3E}">
        <p14:creationId xmlns:p14="http://schemas.microsoft.com/office/powerpoint/2010/main" val="234244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576064"/>
          </a:xfrm>
        </p:spPr>
        <p:txBody>
          <a:bodyPr>
            <a:noAutofit/>
          </a:bodyPr>
          <a:lstStyle/>
          <a:p>
            <a:r>
              <a:rPr lang="en-GB" sz="3200" b="1" dirty="0">
                <a:solidFill>
                  <a:srgbClr val="FFC000"/>
                </a:solidFill>
              </a:rPr>
              <a:t>Sustaining a high carbon regime in Mozambique?</a:t>
            </a:r>
          </a:p>
        </p:txBody>
      </p:sp>
      <p:sp>
        <p:nvSpPr>
          <p:cNvPr id="3" name="Content Placeholder 2"/>
          <p:cNvSpPr>
            <a:spLocks noGrp="1"/>
          </p:cNvSpPr>
          <p:nvPr>
            <p:ph idx="1"/>
          </p:nvPr>
        </p:nvSpPr>
        <p:spPr>
          <a:xfrm>
            <a:off x="0" y="1340768"/>
            <a:ext cx="5580112" cy="5422910"/>
          </a:xfrm>
        </p:spPr>
        <p:txBody>
          <a:bodyPr>
            <a:normAutofit/>
          </a:bodyPr>
          <a:lstStyle/>
          <a:p>
            <a:r>
              <a:rPr lang="en-GB" sz="2400" dirty="0"/>
              <a:t>Mozambique as the ‘world’s hottest new hydrocarbons frontier</a:t>
            </a:r>
            <a:r>
              <a:rPr lang="en-GB" sz="2400" dirty="0" smtClean="0"/>
              <a:t>’, as one of Africa’s leading ‘emerging markets’ </a:t>
            </a:r>
            <a:endParaRPr lang="en-GB" sz="2400" dirty="0"/>
          </a:p>
          <a:p>
            <a:endParaRPr lang="en-GB" sz="2400" dirty="0" smtClean="0"/>
          </a:p>
          <a:p>
            <a:r>
              <a:rPr lang="en-GB" sz="2400" dirty="0" smtClean="0"/>
              <a:t>Mozambique courted by a range of international partners in recent years</a:t>
            </a:r>
          </a:p>
          <a:p>
            <a:endParaRPr lang="en-GB" sz="2400" dirty="0"/>
          </a:p>
          <a:p>
            <a:r>
              <a:rPr lang="en-GB" sz="2400" dirty="0" smtClean="0"/>
              <a:t>Declining dependence on foreign aid (57% in 2009 to 33.5% in 2014)</a:t>
            </a:r>
          </a:p>
          <a:p>
            <a:pPr marL="0" indent="0">
              <a:buNone/>
            </a:pPr>
            <a:endParaRPr lang="en-GB" sz="2400" dirty="0"/>
          </a:p>
          <a:p>
            <a:r>
              <a:rPr lang="en-US" sz="2400" dirty="0" smtClean="0"/>
              <a:t>The wealth generated by the extractives boom as a unique opportunity for addressing sustainable energy access?</a:t>
            </a:r>
            <a:endParaRPr lang="en-US" sz="2400" dirty="0"/>
          </a:p>
          <a:p>
            <a:pPr marL="0" indent="0">
              <a:buNone/>
            </a:pPr>
            <a:endParaRPr lang="en-GB" sz="2400" dirty="0"/>
          </a:p>
          <a:p>
            <a:endParaRPr lang="en-GB" sz="2400" dirty="0"/>
          </a:p>
          <a:p>
            <a:endParaRPr lang="en-GB" sz="2400" dirty="0"/>
          </a:p>
        </p:txBody>
      </p:sp>
      <p:pic>
        <p:nvPicPr>
          <p:cNvPr id="5" name="Picture 4" descr="C:\Users\Marcus\Documents\Pictures\Pictures\Mozambique g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680" y="4092827"/>
            <a:ext cx="2880320" cy="2628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rcus\Documents\Pictures\P10001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7616" y="1180407"/>
            <a:ext cx="345638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570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1058</TotalTime>
  <Words>1934</Words>
  <Application>Microsoft Office PowerPoint</Application>
  <PresentationFormat>On-screen Show (4:3)</PresentationFormat>
  <Paragraphs>275</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Energy transitions and low carbon development in Mozambique</vt:lpstr>
      <vt:lpstr>About the project</vt:lpstr>
      <vt:lpstr>  Project partners  </vt:lpstr>
      <vt:lpstr>Project methodology</vt:lpstr>
      <vt:lpstr>The ‘rising powers’ &amp; ‘South-South’ co-operation</vt:lpstr>
      <vt:lpstr>The ‘rising powers’ &amp; energy transitions</vt:lpstr>
      <vt:lpstr>The ‘Rising Powers’ &amp; clean energy</vt:lpstr>
      <vt:lpstr>Enabling low carbon development</vt:lpstr>
      <vt:lpstr>Sustaining a high carbon regime in Mozambique?</vt:lpstr>
      <vt:lpstr>Sustaining a high carbon regime in Mozambique?</vt:lpstr>
      <vt:lpstr>Sustaining a high carbon regime in Mozambique?</vt:lpstr>
      <vt:lpstr>Investments in mining: ‘leaving no one behind’ </vt:lpstr>
      <vt:lpstr>Whose energy needs?</vt:lpstr>
      <vt:lpstr>Sustaining a high carbon regime in Mozambique?</vt:lpstr>
      <vt:lpstr>Mozambique’s energy system</vt:lpstr>
      <vt:lpstr>PowerPoint Presentation</vt:lpstr>
      <vt:lpstr>PowerPoint Presentation</vt:lpstr>
      <vt:lpstr>Key database findings</vt:lpstr>
      <vt:lpstr>Conclusions</vt:lpstr>
      <vt:lpstr>Conclusions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dc:creator>
  <cp:lastModifiedBy>Marcus P</cp:lastModifiedBy>
  <cp:revision>340</cp:revision>
  <dcterms:created xsi:type="dcterms:W3CDTF">2013-10-30T10:46:34Z</dcterms:created>
  <dcterms:modified xsi:type="dcterms:W3CDTF">2015-03-18T16:37:08Z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-153997455</vt:i4>
  </property>
  <property fmtid="{D5CDD505-2E9C-101B-9397-08002B2CF9AE}" pid="3" name="_NewReviewCycle">
    <vt:lpwstr/>
  </property>
  <property fmtid="{D5CDD505-2E9C-101B-9397-08002B2CF9AE}" pid="4" name="_EmailSubject">
    <vt:lpwstr>Overview ppt presentation attached</vt:lpwstr>
  </property>
  <property fmtid="{D5CDD505-2E9C-101B-9397-08002B2CF9AE}" pid="5" name="_AuthorEmail">
    <vt:lpwstr>P.J.Newell@sussex.ac.uk</vt:lpwstr>
  </property>
  <property fmtid="{D5CDD505-2E9C-101B-9397-08002B2CF9AE}" pid="6" name="_AuthorEmailDisplayName">
    <vt:lpwstr>Peter Newell</vt:lpwstr>
  </property>
  <property fmtid="{D5CDD505-2E9C-101B-9397-08002B2CF9AE}" pid="7" name="_PreviousAdHocReviewCycleID">
    <vt:i4>-1851687885</vt:i4>
  </property>
</Properties>
</file>