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17" r:id="rId2"/>
  </p:sldMasterIdLst>
  <p:notesMasterIdLst>
    <p:notesMasterId r:id="rId24"/>
  </p:notesMasterIdLst>
  <p:handoutMasterIdLst>
    <p:handoutMasterId r:id="rId25"/>
  </p:handoutMasterIdLst>
  <p:sldIdLst>
    <p:sldId id="558" r:id="rId3"/>
    <p:sldId id="812" r:id="rId4"/>
    <p:sldId id="699" r:id="rId5"/>
    <p:sldId id="815" r:id="rId6"/>
    <p:sldId id="816" r:id="rId7"/>
    <p:sldId id="817" r:id="rId8"/>
    <p:sldId id="740" r:id="rId9"/>
    <p:sldId id="781" r:id="rId10"/>
    <p:sldId id="741" r:id="rId11"/>
    <p:sldId id="742" r:id="rId12"/>
    <p:sldId id="743" r:id="rId13"/>
    <p:sldId id="744" r:id="rId14"/>
    <p:sldId id="768" r:id="rId15"/>
    <p:sldId id="806" r:id="rId16"/>
    <p:sldId id="810" r:id="rId17"/>
    <p:sldId id="803" r:id="rId18"/>
    <p:sldId id="811" r:id="rId19"/>
    <p:sldId id="807" r:id="rId20"/>
    <p:sldId id="813" r:id="rId21"/>
    <p:sldId id="814" r:id="rId22"/>
    <p:sldId id="778" r:id="rId23"/>
  </p:sldIdLst>
  <p:sldSz cx="9144000" cy="6858000" type="screen4x3"/>
  <p:notesSz cx="6797675" cy="9874250"/>
  <p:defaultTextStyle>
    <a:defPPr>
      <a:defRPr lang="en-GB"/>
    </a:defPPr>
    <a:lvl1pPr algn="l" rtl="0" eaLnBrk="0" fontAlgn="base" hangingPunct="0">
      <a:spcBef>
        <a:spcPct val="20000"/>
      </a:spcBef>
      <a:spcAft>
        <a:spcPct val="0"/>
      </a:spcAft>
      <a:defRPr sz="2400" kern="1200">
        <a:solidFill>
          <a:schemeClr val="bg1"/>
        </a:solidFill>
        <a:latin typeface="Times" pitchFamily="-84" charset="0"/>
        <a:ea typeface="MS PGothic" pitchFamily="34" charset="-128"/>
        <a:cs typeface="+mn-cs"/>
      </a:defRPr>
    </a:lvl1pPr>
    <a:lvl2pPr marL="457200" algn="l" rtl="0" eaLnBrk="0" fontAlgn="base" hangingPunct="0">
      <a:spcBef>
        <a:spcPct val="20000"/>
      </a:spcBef>
      <a:spcAft>
        <a:spcPct val="0"/>
      </a:spcAft>
      <a:defRPr sz="2400" kern="1200">
        <a:solidFill>
          <a:schemeClr val="bg1"/>
        </a:solidFill>
        <a:latin typeface="Times" pitchFamily="-84" charset="0"/>
        <a:ea typeface="MS PGothic" pitchFamily="34" charset="-128"/>
        <a:cs typeface="+mn-cs"/>
      </a:defRPr>
    </a:lvl2pPr>
    <a:lvl3pPr marL="914400" algn="l" rtl="0" eaLnBrk="0" fontAlgn="base" hangingPunct="0">
      <a:spcBef>
        <a:spcPct val="20000"/>
      </a:spcBef>
      <a:spcAft>
        <a:spcPct val="0"/>
      </a:spcAft>
      <a:defRPr sz="2400" kern="1200">
        <a:solidFill>
          <a:schemeClr val="bg1"/>
        </a:solidFill>
        <a:latin typeface="Times" pitchFamily="-84" charset="0"/>
        <a:ea typeface="MS PGothic" pitchFamily="34" charset="-128"/>
        <a:cs typeface="+mn-cs"/>
      </a:defRPr>
    </a:lvl3pPr>
    <a:lvl4pPr marL="1371600" algn="l" rtl="0" eaLnBrk="0" fontAlgn="base" hangingPunct="0">
      <a:spcBef>
        <a:spcPct val="20000"/>
      </a:spcBef>
      <a:spcAft>
        <a:spcPct val="0"/>
      </a:spcAft>
      <a:defRPr sz="2400" kern="1200">
        <a:solidFill>
          <a:schemeClr val="bg1"/>
        </a:solidFill>
        <a:latin typeface="Times" pitchFamily="-84" charset="0"/>
        <a:ea typeface="MS PGothic" pitchFamily="34" charset="-128"/>
        <a:cs typeface="+mn-cs"/>
      </a:defRPr>
    </a:lvl4pPr>
    <a:lvl5pPr marL="1828800" algn="l" rtl="0" eaLnBrk="0" fontAlgn="base" hangingPunct="0">
      <a:spcBef>
        <a:spcPct val="20000"/>
      </a:spcBef>
      <a:spcAft>
        <a:spcPct val="0"/>
      </a:spcAft>
      <a:defRPr sz="2400" kern="1200">
        <a:solidFill>
          <a:schemeClr val="bg1"/>
        </a:solidFill>
        <a:latin typeface="Times" pitchFamily="-84" charset="0"/>
        <a:ea typeface="MS PGothic" pitchFamily="34" charset="-128"/>
        <a:cs typeface="+mn-cs"/>
      </a:defRPr>
    </a:lvl5pPr>
    <a:lvl6pPr marL="2286000" algn="l" defTabSz="914400" rtl="0" eaLnBrk="1" latinLnBrk="0" hangingPunct="1">
      <a:defRPr sz="2400" kern="1200">
        <a:solidFill>
          <a:schemeClr val="bg1"/>
        </a:solidFill>
        <a:latin typeface="Times" pitchFamily="-84" charset="0"/>
        <a:ea typeface="MS PGothic" pitchFamily="34" charset="-128"/>
        <a:cs typeface="+mn-cs"/>
      </a:defRPr>
    </a:lvl6pPr>
    <a:lvl7pPr marL="2743200" algn="l" defTabSz="914400" rtl="0" eaLnBrk="1" latinLnBrk="0" hangingPunct="1">
      <a:defRPr sz="2400" kern="1200">
        <a:solidFill>
          <a:schemeClr val="bg1"/>
        </a:solidFill>
        <a:latin typeface="Times" pitchFamily="-84" charset="0"/>
        <a:ea typeface="MS PGothic" pitchFamily="34" charset="-128"/>
        <a:cs typeface="+mn-cs"/>
      </a:defRPr>
    </a:lvl7pPr>
    <a:lvl8pPr marL="3200400" algn="l" defTabSz="914400" rtl="0" eaLnBrk="1" latinLnBrk="0" hangingPunct="1">
      <a:defRPr sz="2400" kern="1200">
        <a:solidFill>
          <a:schemeClr val="bg1"/>
        </a:solidFill>
        <a:latin typeface="Times" pitchFamily="-84" charset="0"/>
        <a:ea typeface="MS PGothic" pitchFamily="34" charset="-128"/>
        <a:cs typeface="+mn-cs"/>
      </a:defRPr>
    </a:lvl8pPr>
    <a:lvl9pPr marL="3657600" algn="l" defTabSz="914400" rtl="0" eaLnBrk="1" latinLnBrk="0" hangingPunct="1">
      <a:defRPr sz="2400" kern="1200">
        <a:solidFill>
          <a:schemeClr val="bg1"/>
        </a:solidFill>
        <a:latin typeface="Times" pitchFamily="-8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0AEC"/>
    <a:srgbClr val="69F747"/>
    <a:srgbClr val="FDB449"/>
    <a:srgbClr val="A3FFFF"/>
    <a:srgbClr val="66FFFF"/>
    <a:srgbClr val="FF9933"/>
    <a:srgbClr val="FF3300"/>
    <a:srgbClr val="C0B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95" d="100"/>
          <a:sy n="95" d="100"/>
        </p:scale>
        <p:origin x="-177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61" d="100"/>
          <a:sy n="61" d="100"/>
        </p:scale>
        <p:origin x="-1842" y="-96"/>
      </p:cViewPr>
      <p:guideLst>
        <p:guide orient="horz" pos="3110"/>
        <p:guide pos="2141"/>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pieChart>
        <c:varyColors val="1"/>
        <c:ser>
          <c:idx val="0"/>
          <c:order val="0"/>
          <c:tx>
            <c:strRef>
              <c:f>Sheet1!$B$1</c:f>
              <c:strCache>
                <c:ptCount val="1"/>
                <c:pt idx="0">
                  <c:v>Sales</c:v>
                </c:pt>
              </c:strCache>
            </c:strRef>
          </c:tx>
          <c:dLbls>
            <c:showLegendKey val="0"/>
            <c:showVal val="0"/>
            <c:showCatName val="1"/>
            <c:showSerName val="0"/>
            <c:showPercent val="1"/>
            <c:showBubbleSize val="0"/>
            <c:showLeaderLines val="1"/>
          </c:dLbls>
          <c:cat>
            <c:strRef>
              <c:f>Sheet1!$A$2:$A$7</c:f>
              <c:strCache>
                <c:ptCount val="6"/>
                <c:pt idx="0">
                  <c:v>Africa</c:v>
                </c:pt>
                <c:pt idx="1">
                  <c:v>China</c:v>
                </c:pt>
                <c:pt idx="2">
                  <c:v>India</c:v>
                </c:pt>
                <c:pt idx="3">
                  <c:v>Mexico</c:v>
                </c:pt>
                <c:pt idx="4">
                  <c:v>Brazil</c:v>
                </c:pt>
                <c:pt idx="5">
                  <c:v>ROW</c:v>
                </c:pt>
              </c:strCache>
            </c:strRef>
          </c:cat>
          <c:val>
            <c:numRef>
              <c:f>Sheet1!$B$2:$B$7</c:f>
              <c:numCache>
                <c:formatCode>General</c:formatCode>
                <c:ptCount val="6"/>
                <c:pt idx="0">
                  <c:v>11.0</c:v>
                </c:pt>
                <c:pt idx="1">
                  <c:v>207.0</c:v>
                </c:pt>
                <c:pt idx="2">
                  <c:v>38.0</c:v>
                </c:pt>
                <c:pt idx="3">
                  <c:v>12.0</c:v>
                </c:pt>
                <c:pt idx="4">
                  <c:v>20.0</c:v>
                </c:pt>
                <c:pt idx="5">
                  <c:v>59.0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USD pt</c:v>
                </c:pt>
              </c:strCache>
            </c:strRef>
          </c:tx>
          <c:invertIfNegative val="0"/>
          <c:cat>
            <c:strRef>
              <c:f>Sheet1!$A$2:$A$6</c:f>
              <c:strCache>
                <c:ptCount val="5"/>
                <c:pt idx="0">
                  <c:v>Brazil</c:v>
                </c:pt>
                <c:pt idx="1">
                  <c:v>Mexico</c:v>
                </c:pt>
                <c:pt idx="2">
                  <c:v>China</c:v>
                </c:pt>
                <c:pt idx="3">
                  <c:v>India</c:v>
                </c:pt>
                <c:pt idx="4">
                  <c:v>Africa</c:v>
                </c:pt>
              </c:strCache>
            </c:strRef>
          </c:cat>
          <c:val>
            <c:numRef>
              <c:f>Sheet1!$B$2:$B$6</c:f>
              <c:numCache>
                <c:formatCode>General</c:formatCode>
                <c:ptCount val="5"/>
                <c:pt idx="0">
                  <c:v>47.0</c:v>
                </c:pt>
                <c:pt idx="1">
                  <c:v>27.0</c:v>
                </c:pt>
                <c:pt idx="2">
                  <c:v>25.0</c:v>
                </c:pt>
                <c:pt idx="3">
                  <c:v>19.0</c:v>
                </c:pt>
                <c:pt idx="4">
                  <c:v>9.0</c:v>
                </c:pt>
              </c:numCache>
            </c:numRef>
          </c:val>
        </c:ser>
        <c:dLbls>
          <c:showLegendKey val="0"/>
          <c:showVal val="0"/>
          <c:showCatName val="0"/>
          <c:showSerName val="0"/>
          <c:showPercent val="0"/>
          <c:showBubbleSize val="0"/>
        </c:dLbls>
        <c:gapWidth val="150"/>
        <c:axId val="-2140849464"/>
        <c:axId val="-2140841992"/>
      </c:barChart>
      <c:catAx>
        <c:axId val="-2140849464"/>
        <c:scaling>
          <c:orientation val="minMax"/>
        </c:scaling>
        <c:delete val="0"/>
        <c:axPos val="b"/>
        <c:majorTickMark val="out"/>
        <c:minorTickMark val="none"/>
        <c:tickLblPos val="nextTo"/>
        <c:crossAx val="-2140841992"/>
        <c:crosses val="autoZero"/>
        <c:auto val="1"/>
        <c:lblAlgn val="ctr"/>
        <c:lblOffset val="100"/>
        <c:noMultiLvlLbl val="0"/>
      </c:catAx>
      <c:valAx>
        <c:axId val="-2140841992"/>
        <c:scaling>
          <c:orientation val="minMax"/>
        </c:scaling>
        <c:delete val="0"/>
        <c:axPos val="l"/>
        <c:majorGridlines/>
        <c:numFmt formatCode="General" sourceLinked="1"/>
        <c:majorTickMark val="out"/>
        <c:minorTickMark val="none"/>
        <c:tickLblPos val="nextTo"/>
        <c:crossAx val="-21408494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'Reg Proj Type Data'!$M$1</c:f>
              <c:strCache>
                <c:ptCount val="1"/>
                <c:pt idx="0">
                  <c:v>Number</c:v>
                </c:pt>
              </c:strCache>
            </c:strRef>
          </c:tx>
          <c:invertIfNegative val="0"/>
          <c:dLbls>
            <c:txPr>
              <a:bodyPr/>
              <a:lstStyle/>
              <a:p>
                <a:pPr>
                  <a:defRPr sz="1200" b="1" i="0" baseline="0">
                    <a:latin typeface="Calibri" panose="020F0502020204030204" pitchFamily="34" charset="0"/>
                  </a:defRPr>
                </a:pPr>
                <a:endParaRPr lang="en-US"/>
              </a:p>
            </c:txPr>
            <c:showLegendKey val="0"/>
            <c:showVal val="1"/>
            <c:showCatName val="0"/>
            <c:showSerName val="0"/>
            <c:showPercent val="0"/>
            <c:showBubbleSize val="0"/>
            <c:showLeaderLines val="0"/>
          </c:dLbls>
          <c:cat>
            <c:strRef>
              <c:f>'Reg Proj Type Data'!$L$2:$L$27</c:f>
              <c:strCache>
                <c:ptCount val="26"/>
                <c:pt idx="0">
                  <c:v>Agriculture</c:v>
                </c:pt>
                <c:pt idx="1">
                  <c:v>Tidal</c:v>
                </c:pt>
                <c:pt idx="2">
                  <c:v>CO2 usage</c:v>
                </c:pt>
                <c:pt idx="3">
                  <c:v>Mixed renewables</c:v>
                </c:pt>
                <c:pt idx="4">
                  <c:v>Afforestation</c:v>
                </c:pt>
                <c:pt idx="5">
                  <c:v>Energy distribution</c:v>
                </c:pt>
                <c:pt idx="6">
                  <c:v>EE service</c:v>
                </c:pt>
                <c:pt idx="7">
                  <c:v>Cement</c:v>
                </c:pt>
                <c:pt idx="8">
                  <c:v>HFCs</c:v>
                </c:pt>
                <c:pt idx="9">
                  <c:v>Transport</c:v>
                </c:pt>
                <c:pt idx="10">
                  <c:v>Geothermal</c:v>
                </c:pt>
                <c:pt idx="11">
                  <c:v>Reforestation</c:v>
                </c:pt>
                <c:pt idx="12">
                  <c:v>Fugitive</c:v>
                </c:pt>
                <c:pt idx="13">
                  <c:v>EE supply side</c:v>
                </c:pt>
                <c:pt idx="14">
                  <c:v>Coal bed/mine methane</c:v>
                </c:pt>
                <c:pt idx="15">
                  <c:v>EE households</c:v>
                </c:pt>
                <c:pt idx="16">
                  <c:v>EE industry</c:v>
                </c:pt>
                <c:pt idx="17">
                  <c:v>Fossil fuel switch</c:v>
                </c:pt>
                <c:pt idx="18">
                  <c:v>N2O</c:v>
                </c:pt>
                <c:pt idx="19">
                  <c:v>EE own generation</c:v>
                </c:pt>
                <c:pt idx="20">
                  <c:v>Solar</c:v>
                </c:pt>
                <c:pt idx="21">
                  <c:v>Landfill gas</c:v>
                </c:pt>
                <c:pt idx="22">
                  <c:v>Biomass energy</c:v>
                </c:pt>
                <c:pt idx="23">
                  <c:v>Methane avoidance</c:v>
                </c:pt>
                <c:pt idx="24">
                  <c:v>Hydro</c:v>
                </c:pt>
                <c:pt idx="25">
                  <c:v>Wind</c:v>
                </c:pt>
              </c:strCache>
            </c:strRef>
          </c:cat>
          <c:val>
            <c:numRef>
              <c:f>'Reg Proj Type Data'!$M$2:$M$27</c:f>
              <c:numCache>
                <c:formatCode>General</c:formatCode>
                <c:ptCount val="26"/>
                <c:pt idx="0">
                  <c:v>1.0</c:v>
                </c:pt>
                <c:pt idx="1">
                  <c:v>1.0</c:v>
                </c:pt>
                <c:pt idx="2">
                  <c:v>3.0</c:v>
                </c:pt>
                <c:pt idx="3">
                  <c:v>8.0</c:v>
                </c:pt>
                <c:pt idx="4">
                  <c:v>10.0</c:v>
                </c:pt>
                <c:pt idx="5">
                  <c:v>15.0</c:v>
                </c:pt>
                <c:pt idx="6">
                  <c:v>16.0</c:v>
                </c:pt>
                <c:pt idx="7">
                  <c:v>22.0</c:v>
                </c:pt>
                <c:pt idx="8">
                  <c:v>22.0</c:v>
                </c:pt>
                <c:pt idx="9">
                  <c:v>28.0</c:v>
                </c:pt>
                <c:pt idx="10">
                  <c:v>33.0</c:v>
                </c:pt>
                <c:pt idx="11">
                  <c:v>42.0</c:v>
                </c:pt>
                <c:pt idx="12">
                  <c:v>43.0</c:v>
                </c:pt>
                <c:pt idx="13">
                  <c:v>61.0</c:v>
                </c:pt>
                <c:pt idx="14">
                  <c:v>84.0</c:v>
                </c:pt>
                <c:pt idx="15">
                  <c:v>84.0</c:v>
                </c:pt>
                <c:pt idx="16">
                  <c:v>93.0</c:v>
                </c:pt>
                <c:pt idx="17">
                  <c:v>96.0</c:v>
                </c:pt>
                <c:pt idx="18">
                  <c:v>104.0</c:v>
                </c:pt>
                <c:pt idx="19">
                  <c:v>305.0</c:v>
                </c:pt>
                <c:pt idx="20">
                  <c:v>354.0</c:v>
                </c:pt>
                <c:pt idx="21">
                  <c:v>356.0</c:v>
                </c:pt>
                <c:pt idx="22">
                  <c:v>632.0</c:v>
                </c:pt>
                <c:pt idx="23">
                  <c:v>632.0</c:v>
                </c:pt>
                <c:pt idx="24">
                  <c:v>2012.0</c:v>
                </c:pt>
                <c:pt idx="25">
                  <c:v>2355.0</c:v>
                </c:pt>
              </c:numCache>
            </c:numRef>
          </c:val>
        </c:ser>
        <c:dLbls>
          <c:showLegendKey val="0"/>
          <c:showVal val="1"/>
          <c:showCatName val="0"/>
          <c:showSerName val="0"/>
          <c:showPercent val="0"/>
          <c:showBubbleSize val="0"/>
        </c:dLbls>
        <c:gapWidth val="150"/>
        <c:overlap val="-25"/>
        <c:axId val="2106117256"/>
        <c:axId val="2106137192"/>
      </c:barChart>
      <c:catAx>
        <c:axId val="2106117256"/>
        <c:scaling>
          <c:orientation val="minMax"/>
        </c:scaling>
        <c:delete val="0"/>
        <c:axPos val="l"/>
        <c:majorTickMark val="none"/>
        <c:minorTickMark val="none"/>
        <c:tickLblPos val="nextTo"/>
        <c:txPr>
          <a:bodyPr/>
          <a:lstStyle/>
          <a:p>
            <a:pPr>
              <a:defRPr sz="1200" b="1" i="0" baseline="0">
                <a:latin typeface="Calibri" panose="020F0502020204030204" pitchFamily="34" charset="0"/>
              </a:defRPr>
            </a:pPr>
            <a:endParaRPr lang="en-US"/>
          </a:p>
        </c:txPr>
        <c:crossAx val="2106137192"/>
        <c:crosses val="autoZero"/>
        <c:auto val="1"/>
        <c:lblAlgn val="ctr"/>
        <c:lblOffset val="100"/>
        <c:noMultiLvlLbl val="0"/>
      </c:catAx>
      <c:valAx>
        <c:axId val="2106137192"/>
        <c:scaling>
          <c:orientation val="minMax"/>
        </c:scaling>
        <c:delete val="1"/>
        <c:axPos val="b"/>
        <c:numFmt formatCode="General" sourceLinked="1"/>
        <c:majorTickMark val="out"/>
        <c:minorTickMark val="none"/>
        <c:tickLblPos val="nextTo"/>
        <c:crossAx val="2106117256"/>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pieChart>
        <c:varyColors val="1"/>
        <c:ser>
          <c:idx val="0"/>
          <c:order val="0"/>
          <c:tx>
            <c:strRef>
              <c:f>Sheet1!$B$1</c:f>
              <c:strCache>
                <c:ptCount val="1"/>
                <c:pt idx="0">
                  <c:v>Sales</c:v>
                </c:pt>
              </c:strCache>
            </c:strRef>
          </c:tx>
          <c:dLbls>
            <c:showLegendKey val="0"/>
            <c:showVal val="0"/>
            <c:showCatName val="1"/>
            <c:showSerName val="0"/>
            <c:showPercent val="1"/>
            <c:showBubbleSize val="0"/>
            <c:showLeaderLines val="1"/>
          </c:dLbls>
          <c:cat>
            <c:strRef>
              <c:f>Sheet1!$A$2:$A$7</c:f>
              <c:strCache>
                <c:ptCount val="6"/>
                <c:pt idx="0">
                  <c:v>Africa</c:v>
                </c:pt>
                <c:pt idx="1">
                  <c:v>China</c:v>
                </c:pt>
                <c:pt idx="2">
                  <c:v>India</c:v>
                </c:pt>
                <c:pt idx="3">
                  <c:v>Mexico</c:v>
                </c:pt>
                <c:pt idx="4">
                  <c:v>Brazil</c:v>
                </c:pt>
                <c:pt idx="5">
                  <c:v>ROW</c:v>
                </c:pt>
              </c:strCache>
            </c:strRef>
          </c:cat>
          <c:val>
            <c:numRef>
              <c:f>Sheet1!$B$2:$B$7</c:f>
              <c:numCache>
                <c:formatCode>General</c:formatCode>
                <c:ptCount val="6"/>
                <c:pt idx="0">
                  <c:v>11.0</c:v>
                </c:pt>
                <c:pt idx="1">
                  <c:v>207.0</c:v>
                </c:pt>
                <c:pt idx="2">
                  <c:v>38.0</c:v>
                </c:pt>
                <c:pt idx="3">
                  <c:v>12.0</c:v>
                </c:pt>
                <c:pt idx="4">
                  <c:v>20.0</c:v>
                </c:pt>
                <c:pt idx="5">
                  <c:v>59.0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9B7CE-28B9-4063-BCD5-31412DFE940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D7D24851-0B25-405E-816A-4A37532CEF6E}">
      <dgm:prSet phldrT="[Text]"/>
      <dgm:spPr/>
      <dgm:t>
        <a:bodyPr/>
        <a:lstStyle/>
        <a:p>
          <a:r>
            <a:rPr lang="en-GB" dirty="0" smtClean="0"/>
            <a:t>Hardware financing policies e.g. CDM</a:t>
          </a:r>
          <a:endParaRPr lang="en-GB" dirty="0"/>
        </a:p>
      </dgm:t>
    </dgm:pt>
    <dgm:pt modelId="{68107E89-A464-4E53-B68F-C6C3131C3DD8}" type="parTrans" cxnId="{8EA392E7-6B74-41CB-AEBE-335EA1350FD9}">
      <dgm:prSet/>
      <dgm:spPr/>
      <dgm:t>
        <a:bodyPr/>
        <a:lstStyle/>
        <a:p>
          <a:endParaRPr lang="en-GB"/>
        </a:p>
      </dgm:t>
    </dgm:pt>
    <dgm:pt modelId="{D8ABA379-1F88-469B-B731-DC9E891F1A2A}" type="sibTrans" cxnId="{8EA392E7-6B74-41CB-AEBE-335EA1350FD9}">
      <dgm:prSet/>
      <dgm:spPr>
        <a:solidFill>
          <a:schemeClr val="accent5"/>
        </a:solidFill>
      </dgm:spPr>
      <dgm:t>
        <a:bodyPr/>
        <a:lstStyle/>
        <a:p>
          <a:endParaRPr lang="en-GB"/>
        </a:p>
      </dgm:t>
    </dgm:pt>
    <dgm:pt modelId="{D2E6CD16-5DFA-495A-BFEB-35AB30D67FA9}">
      <dgm:prSet phldrT="[Text]"/>
      <dgm:spPr/>
      <dgm:t>
        <a:bodyPr/>
        <a:lstStyle/>
        <a:p>
          <a:r>
            <a:rPr lang="en-GB" dirty="0" smtClean="0"/>
            <a:t>Internalise positive externalities (carbon mitigation) to cover additional cost of low carbon technologies</a:t>
          </a:r>
          <a:endParaRPr lang="en-GB" dirty="0"/>
        </a:p>
      </dgm:t>
    </dgm:pt>
    <dgm:pt modelId="{29EB11F5-311D-4E0A-8465-D45F5CDB204D}" type="parTrans" cxnId="{C5BC043C-1C8E-4CAC-9195-BA6D39289AB2}">
      <dgm:prSet/>
      <dgm:spPr/>
      <dgm:t>
        <a:bodyPr/>
        <a:lstStyle/>
        <a:p>
          <a:endParaRPr lang="en-GB"/>
        </a:p>
      </dgm:t>
    </dgm:pt>
    <dgm:pt modelId="{BA7DF1C1-3C63-48A2-BCEA-4F0B01853699}" type="sibTrans" cxnId="{C5BC043C-1C8E-4CAC-9195-BA6D39289AB2}">
      <dgm:prSet/>
      <dgm:spPr/>
      <dgm:t>
        <a:bodyPr/>
        <a:lstStyle/>
        <a:p>
          <a:endParaRPr lang="en-GB"/>
        </a:p>
      </dgm:t>
    </dgm:pt>
    <dgm:pt modelId="{EA67A270-7900-40E7-8F40-ABA634F186EC}" type="pres">
      <dgm:prSet presAssocID="{4AB9B7CE-28B9-4063-BCD5-31412DFE9406}" presName="cycle" presStyleCnt="0">
        <dgm:presLayoutVars>
          <dgm:dir/>
          <dgm:resizeHandles val="exact"/>
        </dgm:presLayoutVars>
      </dgm:prSet>
      <dgm:spPr/>
      <dgm:t>
        <a:bodyPr/>
        <a:lstStyle/>
        <a:p>
          <a:endParaRPr lang="en-GB"/>
        </a:p>
      </dgm:t>
    </dgm:pt>
    <dgm:pt modelId="{EA90B5D5-786C-40E4-8332-2C562C7D2625}" type="pres">
      <dgm:prSet presAssocID="{D7D24851-0B25-405E-816A-4A37532CEF6E}" presName="dummy" presStyleCnt="0"/>
      <dgm:spPr/>
    </dgm:pt>
    <dgm:pt modelId="{C45A39B8-9EFE-4F6B-BB14-B20D4D560C54}" type="pres">
      <dgm:prSet presAssocID="{D7D24851-0B25-405E-816A-4A37532CEF6E}" presName="node" presStyleLbl="revTx" presStyleIdx="0" presStyleCnt="2">
        <dgm:presLayoutVars>
          <dgm:bulletEnabled val="1"/>
        </dgm:presLayoutVars>
      </dgm:prSet>
      <dgm:spPr/>
      <dgm:t>
        <a:bodyPr/>
        <a:lstStyle/>
        <a:p>
          <a:endParaRPr lang="en-GB"/>
        </a:p>
      </dgm:t>
    </dgm:pt>
    <dgm:pt modelId="{E5657CB6-822A-427F-977C-CBAFA422E51A}" type="pres">
      <dgm:prSet presAssocID="{D8ABA379-1F88-469B-B731-DC9E891F1A2A}" presName="sibTrans" presStyleLbl="node1" presStyleIdx="0" presStyleCnt="2"/>
      <dgm:spPr/>
      <dgm:t>
        <a:bodyPr/>
        <a:lstStyle/>
        <a:p>
          <a:endParaRPr lang="en-GB"/>
        </a:p>
      </dgm:t>
    </dgm:pt>
    <dgm:pt modelId="{1852AA8D-47FC-4ED7-AF05-724D1520CD79}" type="pres">
      <dgm:prSet presAssocID="{D2E6CD16-5DFA-495A-BFEB-35AB30D67FA9}" presName="dummy" presStyleCnt="0"/>
      <dgm:spPr/>
    </dgm:pt>
    <dgm:pt modelId="{F587595F-92C3-498B-8B99-584D87B41456}" type="pres">
      <dgm:prSet presAssocID="{D2E6CD16-5DFA-495A-BFEB-35AB30D67FA9}" presName="node" presStyleLbl="revTx" presStyleIdx="1" presStyleCnt="2" custScaleX="105537">
        <dgm:presLayoutVars>
          <dgm:bulletEnabled val="1"/>
        </dgm:presLayoutVars>
      </dgm:prSet>
      <dgm:spPr/>
      <dgm:t>
        <a:bodyPr/>
        <a:lstStyle/>
        <a:p>
          <a:endParaRPr lang="en-GB"/>
        </a:p>
      </dgm:t>
    </dgm:pt>
    <dgm:pt modelId="{343CCD6A-E3F7-417D-BEA9-FF998F35DED8}" type="pres">
      <dgm:prSet presAssocID="{BA7DF1C1-3C63-48A2-BCEA-4F0B01853699}" presName="sibTrans" presStyleLbl="node1" presStyleIdx="1" presStyleCnt="2"/>
      <dgm:spPr/>
      <dgm:t>
        <a:bodyPr/>
        <a:lstStyle/>
        <a:p>
          <a:endParaRPr lang="en-GB"/>
        </a:p>
      </dgm:t>
    </dgm:pt>
  </dgm:ptLst>
  <dgm:cxnLst>
    <dgm:cxn modelId="{A82D7E3F-1934-1840-811E-AB2F3C701B8E}" type="presOf" srcId="{D8ABA379-1F88-469B-B731-DC9E891F1A2A}" destId="{E5657CB6-822A-427F-977C-CBAFA422E51A}" srcOrd="0" destOrd="0" presId="urn:microsoft.com/office/officeart/2005/8/layout/cycle1"/>
    <dgm:cxn modelId="{8EA392E7-6B74-41CB-AEBE-335EA1350FD9}" srcId="{4AB9B7CE-28B9-4063-BCD5-31412DFE9406}" destId="{D7D24851-0B25-405E-816A-4A37532CEF6E}" srcOrd="0" destOrd="0" parTransId="{68107E89-A464-4E53-B68F-C6C3131C3DD8}" sibTransId="{D8ABA379-1F88-469B-B731-DC9E891F1A2A}"/>
    <dgm:cxn modelId="{C5BC043C-1C8E-4CAC-9195-BA6D39289AB2}" srcId="{4AB9B7CE-28B9-4063-BCD5-31412DFE9406}" destId="{D2E6CD16-5DFA-495A-BFEB-35AB30D67FA9}" srcOrd="1" destOrd="0" parTransId="{29EB11F5-311D-4E0A-8465-D45F5CDB204D}" sibTransId="{BA7DF1C1-3C63-48A2-BCEA-4F0B01853699}"/>
    <dgm:cxn modelId="{0E9A36B9-199A-AA41-82BE-F044A82C5700}" type="presOf" srcId="{D7D24851-0B25-405E-816A-4A37532CEF6E}" destId="{C45A39B8-9EFE-4F6B-BB14-B20D4D560C54}" srcOrd="0" destOrd="0" presId="urn:microsoft.com/office/officeart/2005/8/layout/cycle1"/>
    <dgm:cxn modelId="{97AC5F2D-18F8-2A40-B679-7D0B68A870D7}" type="presOf" srcId="{D2E6CD16-5DFA-495A-BFEB-35AB30D67FA9}" destId="{F587595F-92C3-498B-8B99-584D87B41456}" srcOrd="0" destOrd="0" presId="urn:microsoft.com/office/officeart/2005/8/layout/cycle1"/>
    <dgm:cxn modelId="{3BDB826E-53B1-1E40-B247-122DA9BFA8E6}" type="presOf" srcId="{BA7DF1C1-3C63-48A2-BCEA-4F0B01853699}" destId="{343CCD6A-E3F7-417D-BEA9-FF998F35DED8}" srcOrd="0" destOrd="0" presId="urn:microsoft.com/office/officeart/2005/8/layout/cycle1"/>
    <dgm:cxn modelId="{8A1230BB-455D-254F-AA53-06CD60716916}" type="presOf" srcId="{4AB9B7CE-28B9-4063-BCD5-31412DFE9406}" destId="{EA67A270-7900-40E7-8F40-ABA634F186EC}" srcOrd="0" destOrd="0" presId="urn:microsoft.com/office/officeart/2005/8/layout/cycle1"/>
    <dgm:cxn modelId="{BAC549B6-0B57-B942-B4A0-DDB474882B68}" type="presParOf" srcId="{EA67A270-7900-40E7-8F40-ABA634F186EC}" destId="{EA90B5D5-786C-40E4-8332-2C562C7D2625}" srcOrd="0" destOrd="0" presId="urn:microsoft.com/office/officeart/2005/8/layout/cycle1"/>
    <dgm:cxn modelId="{5DDE845B-F9AF-4641-94A3-1474F17EC925}" type="presParOf" srcId="{EA67A270-7900-40E7-8F40-ABA634F186EC}" destId="{C45A39B8-9EFE-4F6B-BB14-B20D4D560C54}" srcOrd="1" destOrd="0" presId="urn:microsoft.com/office/officeart/2005/8/layout/cycle1"/>
    <dgm:cxn modelId="{111504E4-0792-6B4D-82B9-9C2C57A54738}" type="presParOf" srcId="{EA67A270-7900-40E7-8F40-ABA634F186EC}" destId="{E5657CB6-822A-427F-977C-CBAFA422E51A}" srcOrd="2" destOrd="0" presId="urn:microsoft.com/office/officeart/2005/8/layout/cycle1"/>
    <dgm:cxn modelId="{CA473637-E80A-3448-8E97-EB4E277DB036}" type="presParOf" srcId="{EA67A270-7900-40E7-8F40-ABA634F186EC}" destId="{1852AA8D-47FC-4ED7-AF05-724D1520CD79}" srcOrd="3" destOrd="0" presId="urn:microsoft.com/office/officeart/2005/8/layout/cycle1"/>
    <dgm:cxn modelId="{735F75E0-9479-4541-AC93-4B1808611053}" type="presParOf" srcId="{EA67A270-7900-40E7-8F40-ABA634F186EC}" destId="{F587595F-92C3-498B-8B99-584D87B41456}" srcOrd="4" destOrd="0" presId="urn:microsoft.com/office/officeart/2005/8/layout/cycle1"/>
    <dgm:cxn modelId="{70A7E89B-DCEE-2143-BDC0-DE10209D0595}" type="presParOf" srcId="{EA67A270-7900-40E7-8F40-ABA634F186EC}" destId="{343CCD6A-E3F7-417D-BEA9-FF998F35DED8}"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A39B8-9EFE-4F6B-BB14-B20D4D560C54}">
      <dsp:nvSpPr>
        <dsp:cNvPr id="0" name=""/>
        <dsp:cNvSpPr/>
      </dsp:nvSpPr>
      <dsp:spPr>
        <a:xfrm>
          <a:off x="5663611" y="1136147"/>
          <a:ext cx="2156196" cy="215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t>Hardware financing policies e.g. CDM</a:t>
          </a:r>
          <a:endParaRPr lang="en-GB" sz="2100" kern="1200" dirty="0"/>
        </a:p>
      </dsp:txBody>
      <dsp:txXfrm>
        <a:off x="5663611" y="1136147"/>
        <a:ext cx="2156196" cy="2156196"/>
      </dsp:txXfrm>
    </dsp:sp>
    <dsp:sp modelId="{E5657CB6-822A-427F-977C-CBAFA422E51A}">
      <dsp:nvSpPr>
        <dsp:cNvPr id="0" name=""/>
        <dsp:cNvSpPr/>
      </dsp:nvSpPr>
      <dsp:spPr>
        <a:xfrm>
          <a:off x="2763587" y="-2563"/>
          <a:ext cx="4433618" cy="4433618"/>
        </a:xfrm>
        <a:prstGeom prst="circularArrow">
          <a:avLst>
            <a:gd name="adj1" fmla="val 9483"/>
            <a:gd name="adj2" fmla="val 685012"/>
            <a:gd name="adj3" fmla="val 7850501"/>
            <a:gd name="adj4" fmla="val 2264487"/>
            <a:gd name="adj5" fmla="val 11064"/>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87595F-92C3-498B-8B99-584D87B41456}">
      <dsp:nvSpPr>
        <dsp:cNvPr id="0" name=""/>
        <dsp:cNvSpPr/>
      </dsp:nvSpPr>
      <dsp:spPr>
        <a:xfrm>
          <a:off x="2081291" y="1136147"/>
          <a:ext cx="2275585" cy="2156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GB" sz="2100" kern="1200" dirty="0" smtClean="0"/>
            <a:t>Internalise positive externalities (carbon mitigation) to cover additional cost of low carbon technologies</a:t>
          </a:r>
          <a:endParaRPr lang="en-GB" sz="2100" kern="1200" dirty="0"/>
        </a:p>
      </dsp:txBody>
      <dsp:txXfrm>
        <a:off x="2081291" y="1136147"/>
        <a:ext cx="2275585" cy="2156196"/>
      </dsp:txXfrm>
    </dsp:sp>
    <dsp:sp modelId="{343CCD6A-E3F7-417D-BEA9-FF998F35DED8}">
      <dsp:nvSpPr>
        <dsp:cNvPr id="0" name=""/>
        <dsp:cNvSpPr/>
      </dsp:nvSpPr>
      <dsp:spPr>
        <a:xfrm>
          <a:off x="2763587" y="-2563"/>
          <a:ext cx="4433618" cy="4433618"/>
        </a:xfrm>
        <a:prstGeom prst="circularArrow">
          <a:avLst>
            <a:gd name="adj1" fmla="val 9483"/>
            <a:gd name="adj2" fmla="val 685012"/>
            <a:gd name="adj3" fmla="val 18650501"/>
            <a:gd name="adj4" fmla="val 13064487"/>
            <a:gd name="adj5" fmla="val 11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2" y="1"/>
            <a:ext cx="2944874" cy="49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7347" name="Rectangle 3"/>
          <p:cNvSpPr>
            <a:spLocks noGrp="1" noChangeArrowheads="1"/>
          </p:cNvSpPr>
          <p:nvPr>
            <p:ph type="dt" sz="quarter" idx="1"/>
          </p:nvPr>
        </p:nvSpPr>
        <p:spPr bwMode="auto">
          <a:xfrm>
            <a:off x="3852801" y="1"/>
            <a:ext cx="2944874" cy="49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7348" name="Rectangle 4"/>
          <p:cNvSpPr>
            <a:spLocks noGrp="1" noChangeArrowheads="1"/>
          </p:cNvSpPr>
          <p:nvPr>
            <p:ph type="ftr" sz="quarter" idx="2"/>
          </p:nvPr>
        </p:nvSpPr>
        <p:spPr bwMode="auto">
          <a:xfrm>
            <a:off x="2" y="9380202"/>
            <a:ext cx="2944874" cy="49404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7349" name="Rectangle 5"/>
          <p:cNvSpPr>
            <a:spLocks noGrp="1" noChangeArrowheads="1"/>
          </p:cNvSpPr>
          <p:nvPr>
            <p:ph type="sldNum" sz="quarter" idx="3"/>
          </p:nvPr>
        </p:nvSpPr>
        <p:spPr bwMode="auto">
          <a:xfrm>
            <a:off x="3852801" y="9380202"/>
            <a:ext cx="2944874" cy="49404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FAE2E6-6B03-476A-8540-BEA7117F48C4}" type="slidenum">
              <a:rPr lang="en-GB" altLang="en-US"/>
              <a:pPr/>
              <a:t>‹#›</a:t>
            </a:fld>
            <a:endParaRPr lang="en-GB" altLang="en-US"/>
          </a:p>
        </p:txBody>
      </p:sp>
    </p:spTree>
    <p:extLst>
      <p:ext uri="{BB962C8B-B14F-4D97-AF65-F5344CB8AC3E}">
        <p14:creationId xmlns:p14="http://schemas.microsoft.com/office/powerpoint/2010/main" val="838973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2944874" cy="49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imes New Roman" pitchFamily="18" charset="0"/>
              </a:defRPr>
            </a:lvl1pPr>
          </a:lstStyle>
          <a:p>
            <a:endParaRPr lang="en-US" altLang="en-US"/>
          </a:p>
        </p:txBody>
      </p:sp>
      <p:sp>
        <p:nvSpPr>
          <p:cNvPr id="4099" name="Rectangle 3"/>
          <p:cNvSpPr>
            <a:spLocks noGrp="1" noChangeArrowheads="1"/>
          </p:cNvSpPr>
          <p:nvPr>
            <p:ph type="dt" idx="1"/>
          </p:nvPr>
        </p:nvSpPr>
        <p:spPr bwMode="auto">
          <a:xfrm>
            <a:off x="3852801" y="1"/>
            <a:ext cx="2944874" cy="49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imes New Roman" pitchFamily="18" charset="0"/>
              </a:defRPr>
            </a:lvl1pPr>
          </a:lstStyle>
          <a:p>
            <a:endParaRPr lang="en-US" altLang="en-US"/>
          </a:p>
        </p:txBody>
      </p:sp>
      <p:sp>
        <p:nvSpPr>
          <p:cNvPr id="4100" name="Rectangle 4"/>
          <p:cNvSpPr>
            <a:spLocks noGrp="1" noRot="1" noChangeAspect="1" noChangeArrowheads="1" noTextEdit="1"/>
          </p:cNvSpPr>
          <p:nvPr>
            <p:ph type="sldImg" idx="2"/>
          </p:nvPr>
        </p:nvSpPr>
        <p:spPr bwMode="auto">
          <a:xfrm>
            <a:off x="930275" y="741363"/>
            <a:ext cx="4935538"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358" y="4689259"/>
            <a:ext cx="4984961" cy="44447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2" y="9380202"/>
            <a:ext cx="2944874" cy="49404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imes New Roman" pitchFamily="18" charset="0"/>
              </a:defRPr>
            </a:lvl1pPr>
          </a:lstStyle>
          <a:p>
            <a:endParaRPr lang="en-US" altLang="en-US"/>
          </a:p>
        </p:txBody>
      </p:sp>
      <p:sp>
        <p:nvSpPr>
          <p:cNvPr id="4103" name="Rectangle 7"/>
          <p:cNvSpPr>
            <a:spLocks noGrp="1" noChangeArrowheads="1"/>
          </p:cNvSpPr>
          <p:nvPr>
            <p:ph type="sldNum" sz="quarter" idx="5"/>
          </p:nvPr>
        </p:nvSpPr>
        <p:spPr bwMode="auto">
          <a:xfrm>
            <a:off x="3852801" y="9380202"/>
            <a:ext cx="2944874" cy="49404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imes New Roman" pitchFamily="18" charset="0"/>
              </a:defRPr>
            </a:lvl1pPr>
          </a:lstStyle>
          <a:p>
            <a:fld id="{D0C8C96D-D552-4DC6-A85F-C85D24133842}" type="slidenum">
              <a:rPr lang="en-GB" altLang="en-US"/>
              <a:pPr/>
              <a:t>‹#›</a:t>
            </a:fld>
            <a:endParaRPr lang="en-GB" altLang="en-US"/>
          </a:p>
        </p:txBody>
      </p:sp>
    </p:spTree>
    <p:extLst>
      <p:ext uri="{BB962C8B-B14F-4D97-AF65-F5344CB8AC3E}">
        <p14:creationId xmlns:p14="http://schemas.microsoft.com/office/powerpoint/2010/main" val="2822666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Times New Roman" charset="0"/>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Times New Roman" charset="0"/>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Times New Roman" charset="0"/>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Times New Roman" charset="0"/>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slideshare.net/Stepscentre/andy-stirl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slideshare.net/Stepscentre/andy-stirlin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slideshare.net/Stepscentre/andy-stirlin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www.slideshare.net/Stepscentre/andy-stirl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slideshare.net/Stepscentre/andy-stirl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slideshare.net/Stepscentre/andy-stirl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slideshare.net/Stepscentre/andy-stirl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fld id="{92D634C2-F2F6-40D9-8D6C-A31AF8A7A40B}" type="slidenum">
              <a:rPr lang="en-GB" altLang="en-US" sz="1200">
                <a:solidFill>
                  <a:schemeClr val="tx1"/>
                </a:solidFill>
                <a:latin typeface="Times New Roman" pitchFamily="18" charset="0"/>
              </a:rPr>
              <a:pPr/>
              <a:t>1</a:t>
            </a:fld>
            <a:endParaRPr lang="en-GB" altLang="en-US" sz="1200">
              <a:solidFill>
                <a:schemeClr val="tx1"/>
              </a:solidFill>
              <a:latin typeface="Times New Roman" pitchFamily="18" charset="0"/>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52800" y="9378515"/>
            <a:ext cx="2943307" cy="4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7" tIns="46458" rIns="92917" bIns="46458" anchor="b"/>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r"/>
            <a:fld id="{633BA2D3-D4B2-41E3-8E53-71CB8E1A3A04}" type="slidenum">
              <a:rPr lang="en-GB" altLang="en-US" sz="1200">
                <a:cs typeface="Arial" pitchFamily="34" charset="0"/>
              </a:rPr>
              <a:pPr algn="r"/>
              <a:t>10</a:t>
            </a:fld>
            <a:endParaRPr lang="en-GB" altLang="en-US" sz="1200">
              <a:cs typeface="Arial" pitchFamily="34"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Slide source: Adapted from slide created by Prof Andy Stirling, LCEDN conference presentation, University of Sussex, Sept 2012 – see </a:t>
            </a:r>
            <a:r>
              <a:rPr lang="en-GB" altLang="en-US" smtClean="0">
                <a:hlinkClick r:id="rId3"/>
              </a:rPr>
              <a:t>http://www.slideshare.net/Stepscentre/andy-stirling</a:t>
            </a:r>
            <a:endParaRPr lang="en-US" altLang="en-US" smtClean="0"/>
          </a:p>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852800" y="9378515"/>
            <a:ext cx="2943307" cy="4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7" tIns="46458" rIns="92917" bIns="46458" anchor="b"/>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r"/>
            <a:fld id="{D0C4F157-365F-4BA5-9779-76A546AE2182}" type="slidenum">
              <a:rPr lang="en-GB" altLang="en-US" sz="1200">
                <a:cs typeface="Arial" pitchFamily="34" charset="0"/>
              </a:rPr>
              <a:pPr algn="r"/>
              <a:t>11</a:t>
            </a:fld>
            <a:endParaRPr lang="en-GB" altLang="en-US" sz="1200">
              <a:cs typeface="Arial" pitchFamily="34"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Slide source: Adapted from slide created by Prof Andy Stirling, LCEDN conference presentation, University of Sussex, Sept 2012 – see </a:t>
            </a:r>
            <a:r>
              <a:rPr lang="en-GB" altLang="en-US" smtClean="0">
                <a:hlinkClick r:id="rId3"/>
              </a:rPr>
              <a:t>http://www.slideshare.net/Stepscentre/andy-stirling</a:t>
            </a:r>
            <a:endParaRPr lang="en-US" altLang="en-US" smtClean="0"/>
          </a:p>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852800" y="9378515"/>
            <a:ext cx="2943307" cy="4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7" tIns="46458" rIns="92917" bIns="46458" anchor="b"/>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r"/>
            <a:fld id="{1C2A3D01-D3BC-478C-BD8B-7C98B0EC21F2}" type="slidenum">
              <a:rPr lang="en-GB" altLang="en-US" sz="1200">
                <a:cs typeface="Arial" pitchFamily="34" charset="0"/>
              </a:rPr>
              <a:pPr algn="r"/>
              <a:t>12</a:t>
            </a:fld>
            <a:endParaRPr lang="en-GB" altLang="en-US" sz="1200">
              <a:cs typeface="Arial"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Slide source: Adapted from slide created by Prof Andy Stirling, LCEDN conference presentation, University of Sussex, Sept 2012 – see </a:t>
            </a:r>
            <a:r>
              <a:rPr lang="en-GB" altLang="en-US" smtClean="0">
                <a:hlinkClick r:id="rId3"/>
              </a:rPr>
              <a:t>http://www.slideshare.net/Stepscentre/andy-stirling</a:t>
            </a:r>
            <a:endParaRPr lang="en-US" altLang="en-US" smtClean="0"/>
          </a:p>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a:xfrm>
            <a:off x="928688" y="741363"/>
            <a:ext cx="4935537" cy="3702050"/>
          </a:xfrm>
          <a:ln/>
        </p:spPr>
      </p:sp>
      <p:sp>
        <p:nvSpPr>
          <p:cNvPr id="2662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02A1A95-71D3-45E3-A033-915FA81A8735}" type="slidenum">
              <a:rPr lang="en-GB" smtClean="0">
                <a:solidFill>
                  <a:prstClr val="white"/>
                </a:solidFill>
              </a:rPr>
              <a:pPr/>
              <a:t>16</a:t>
            </a:fld>
            <a:endParaRPr lang="en-GB">
              <a:solidFill>
                <a:prstClr val="white"/>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fld id="{8899F6EA-0931-480E-9D6B-CBD0CFC5E2B8}" type="slidenum">
              <a:rPr lang="en-GB" altLang="en-US" sz="1200">
                <a:solidFill>
                  <a:schemeClr val="tx1"/>
                </a:solidFill>
                <a:latin typeface="Times New Roman" pitchFamily="18" charset="0"/>
              </a:rPr>
              <a:pPr/>
              <a:t>17</a:t>
            </a:fld>
            <a:endParaRPr lang="en-GB" altLang="en-US" sz="1200">
              <a:solidFill>
                <a:schemeClr val="tx1"/>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itchFamily="34" charset="0"/>
              <a:buChar char="•"/>
            </a:pPr>
            <a:r>
              <a:rPr lang="en-US" altLang="en-US" dirty="0" smtClean="0"/>
              <a:t> The same emphasis on Innovation System Builders is seen in more contemporary</a:t>
            </a:r>
            <a:r>
              <a:rPr lang="en-US" altLang="en-US" baseline="0" dirty="0" smtClean="0"/>
              <a:t> (and very powerful) work on socio-technical transitions</a:t>
            </a:r>
          </a:p>
          <a:p>
            <a:pPr>
              <a:buFont typeface="Arial" pitchFamily="34" charset="0"/>
              <a:buChar char="•"/>
            </a:pPr>
            <a:r>
              <a:rPr lang="en-US" altLang="en-US" baseline="0" dirty="0" smtClean="0"/>
              <a:t> Here, technologies are understood as artifacts of co-evolving relationships between social practices and technological hardware – relationships which fundamentally define the nature and direction of innovation and the nature of technological change and development (e.g. climate compatible or not)</a:t>
            </a:r>
          </a:p>
          <a:p>
            <a:pPr>
              <a:buFont typeface="Arial" pitchFamily="34" charset="0"/>
              <a:buChar char="•"/>
            </a:pPr>
            <a:r>
              <a:rPr lang="en-US" altLang="en-US" baseline="0" dirty="0" smtClean="0"/>
              <a:t> Furthermore, it allows us to understand pockets of climate technology activity as niches which need to be strategically connected up to the point where climate technologies begin to compete within regimes dominated by powerful, socially and politically embedded regimes of high carbon, non-climate resilient practices</a:t>
            </a:r>
            <a:r>
              <a:rPr lang="en-US" altLang="en-US" dirty="0" smtClean="0"/>
              <a:t> </a:t>
            </a: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fld id="{BE57CF64-1581-492E-8D0C-C20EE8CEAA69}" type="slidenum">
              <a:rPr lang="en-GB" altLang="en-US" sz="1200">
                <a:solidFill>
                  <a:schemeClr val="tx1"/>
                </a:solidFill>
                <a:latin typeface="Times New Roman" pitchFamily="18" charset="0"/>
              </a:rPr>
              <a:pPr/>
              <a:t>19</a:t>
            </a:fld>
            <a:endParaRPr lang="en-GB" altLang="en-US" sz="1200">
              <a:solidFill>
                <a:schemeClr val="tx1"/>
              </a:solidFill>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But once again, in the socio-technical transitions literature, a systemic</a:t>
            </a:r>
            <a:r>
              <a:rPr lang="en-US" altLang="en-US" baseline="0" dirty="0" smtClean="0"/>
              <a:t> approach is </a:t>
            </a:r>
            <a:r>
              <a:rPr lang="en-US" altLang="en-US" baseline="0" dirty="0" err="1" smtClean="0"/>
              <a:t>emphasises</a:t>
            </a:r>
            <a:r>
              <a:rPr lang="en-US" altLang="en-US" baseline="0" dirty="0" smtClean="0"/>
              <a:t> and a key role afforded to actors – Innovation System Builders – who connect up niches, establishing innovation systems and building national technological </a:t>
            </a:r>
            <a:r>
              <a:rPr lang="en-US" altLang="en-US" baseline="0" dirty="0" err="1" smtClean="0"/>
              <a:t>capabilties</a:t>
            </a:r>
            <a:endParaRPr lang="en-US" altLang="en-US" dirty="0" smtClean="0"/>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fld id="{92DE0CD2-5FD9-41C4-8721-4D4589E0BFA6}" type="slidenum">
              <a:rPr lang="en-GB" altLang="en-US" sz="1200">
                <a:solidFill>
                  <a:schemeClr val="tx1"/>
                </a:solidFill>
                <a:latin typeface="Times New Roman" pitchFamily="18" charset="0"/>
              </a:rPr>
              <a:pPr/>
              <a:t>20</a:t>
            </a:fld>
            <a:endParaRPr lang="en-GB" altLang="en-US" sz="1200">
              <a:solidFill>
                <a:schemeClr val="tx1"/>
              </a:solidFill>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3852800" y="9378515"/>
            <a:ext cx="2943307" cy="4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7" tIns="46458" rIns="92917" bIns="46458" anchor="b"/>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r"/>
            <a:fld id="{8D907351-06E6-48FF-B6D8-D4478F7A7808}" type="slidenum">
              <a:rPr lang="en-GB" altLang="en-US" sz="1200">
                <a:cs typeface="Arial" pitchFamily="34" charset="0"/>
              </a:rPr>
              <a:pPr algn="r"/>
              <a:t>21</a:t>
            </a:fld>
            <a:endParaRPr lang="en-GB" altLang="en-US" sz="1200">
              <a:cs typeface="Arial" pitchFamily="34"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Slide source: Adapted from slide created by Prof Andy Stirling, LCEDN conference presentation, University of Sussex, Sept 2012 – see </a:t>
            </a:r>
            <a:r>
              <a:rPr lang="en-GB" altLang="en-US" smtClean="0">
                <a:hlinkClick r:id="rId3"/>
              </a:rPr>
              <a:t>http://www.slideshare.net/Stepscentre/andy-stirling</a:t>
            </a:r>
            <a:endParaRPr lang="en-US" altLang="en-US" smtClean="0"/>
          </a:p>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a:xfrm>
            <a:off x="928688" y="741363"/>
            <a:ext cx="4935537" cy="3702050"/>
          </a:xfrm>
          <a:ln/>
        </p:spPr>
      </p:sp>
      <p:sp>
        <p:nvSpPr>
          <p:cNvPr id="1024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Arial" pitchFamily="34" charset="0"/>
              <a:buChar char="•"/>
            </a:pPr>
            <a:r>
              <a:rPr lang="en-US" altLang="en-US" dirty="0" smtClean="0"/>
              <a:t> Delighted to be speaking at a meeting of the TEC on Innovation Systems</a:t>
            </a:r>
          </a:p>
          <a:p>
            <a:pPr eaLnBrk="1" hangingPunct="1">
              <a:buFont typeface="Arial" pitchFamily="34" charset="0"/>
              <a:buChar char="•"/>
            </a:pPr>
            <a:r>
              <a:rPr lang="en-US" altLang="en-US" dirty="0" smtClean="0"/>
              <a:t> For too long climate policy dominated by funding for individual hardware investments (leading to the kind of</a:t>
            </a:r>
            <a:r>
              <a:rPr lang="en-US" altLang="en-US" baseline="0" dirty="0" smtClean="0"/>
              <a:t> frustration captured in this cartoon)</a:t>
            </a:r>
            <a:endParaRPr lang="en-US" altLang="en-US" dirty="0" smtClean="0"/>
          </a:p>
          <a:p>
            <a:pPr eaLnBrk="1" hangingPunct="1">
              <a:buFont typeface="Arial" pitchFamily="34" charset="0"/>
              <a:buChar char="•"/>
            </a:pPr>
            <a:r>
              <a:rPr lang="en-US" altLang="en-US" dirty="0" smtClean="0"/>
              <a:t> New</a:t>
            </a:r>
            <a:r>
              <a:rPr lang="en-US" altLang="en-US" baseline="0" dirty="0" smtClean="0"/>
              <a:t> interest in Innovation System Building under Convention = most constructive way forward yet to deliver against commitments on tech </a:t>
            </a:r>
            <a:r>
              <a:rPr lang="en-US" altLang="en-US" baseline="0" dirty="0" err="1" smtClean="0"/>
              <a:t>tfr</a:t>
            </a:r>
            <a:r>
              <a:rPr lang="en-US" altLang="en-US" baseline="0" dirty="0" smtClean="0"/>
              <a:t> and dev</a:t>
            </a:r>
          </a:p>
          <a:p>
            <a:pPr eaLnBrk="1" hangingPunct="1">
              <a:buFont typeface="Arial" pitchFamily="34" charset="0"/>
              <a:buChar char="•"/>
            </a:pPr>
            <a:r>
              <a:rPr lang="en-US" altLang="en-US" baseline="0" dirty="0" smtClean="0"/>
              <a:t> Empirical evidence for efficacy of Innovation System Building reflects decades of research (in Innovation Studies and more recently in Socio-Technical Transitions), explaining the rise of, for example, the Asian Tiger Economies; leading examples of climate technology innovation e.g. Korean Steel Industry &amp; Kenyan Solar PV market; and explaining the barriers faced by many low income countries</a:t>
            </a:r>
          </a:p>
          <a:p>
            <a:pPr eaLnBrk="1" hangingPunct="1">
              <a:buFont typeface="Arial" pitchFamily="34" charset="0"/>
              <a:buChar char="•"/>
            </a:pPr>
            <a:r>
              <a:rPr lang="en-US" altLang="en-US" baseline="0" dirty="0" smtClean="0"/>
              <a:t> Today I will focus on key policy goals for national and international policy to nurture Innovation Systems for climate tech transfer and dev</a:t>
            </a:r>
          </a:p>
          <a:p>
            <a:pPr eaLnBrk="1" hangingPunct="1">
              <a:buFont typeface="Arial" pitchFamily="34" charset="0"/>
              <a:buChar char="•"/>
            </a:pPr>
            <a:r>
              <a:rPr lang="en-US" altLang="en-US" baseline="0" dirty="0" smtClean="0"/>
              <a:t> Outline how existing international policy architecture could be augmented to support establishment of Innovation System Builders by developing country Parties</a:t>
            </a:r>
          </a:p>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fld id="{AE97097A-FD6F-4D43-BAFE-F048527A21F1}" type="slidenum">
              <a:rPr lang="en-GB" altLang="en-US" sz="1200">
                <a:solidFill>
                  <a:schemeClr val="tx1"/>
                </a:solidFill>
                <a:latin typeface="Times New Roman" pitchFamily="18" charset="0"/>
              </a:rPr>
              <a:pPr/>
              <a:t>3</a:t>
            </a:fld>
            <a:endParaRPr lang="en-GB" altLang="en-US" sz="1200">
              <a:solidFill>
                <a:schemeClr val="tx1"/>
              </a:solidFill>
              <a:latin typeface="Times New Roman" pitchFamily="18" charset="0"/>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fld id="{F7B51B68-3EFD-4E5A-AFAA-4C17B62E397B}" type="slidenum">
              <a:rPr lang="en-GB" altLang="en-US" sz="1200">
                <a:solidFill>
                  <a:schemeClr val="tx1"/>
                </a:solidFill>
                <a:latin typeface="Times New Roman" pitchFamily="18" charset="0"/>
              </a:rPr>
              <a:pPr/>
              <a:t>4</a:t>
            </a:fld>
            <a:endParaRPr lang="en-GB" altLang="en-US" sz="1200">
              <a:solidFill>
                <a:schemeClr val="tx1"/>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fld id="{32DB2581-E6A7-4481-BB61-B169FCE19591}" type="slidenum">
              <a:rPr lang="en-GB" altLang="en-US" sz="1200">
                <a:solidFill>
                  <a:schemeClr val="tx1"/>
                </a:solidFill>
                <a:latin typeface="Times New Roman" pitchFamily="18" charset="0"/>
              </a:rPr>
              <a:pPr/>
              <a:t>5</a:t>
            </a:fld>
            <a:endParaRPr lang="en-GB" altLang="en-US" sz="1200">
              <a:solidFill>
                <a:schemeClr val="tx1"/>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fld id="{6F5F200C-8E95-4B53-8182-ED3D0D191BB3}" type="slidenum">
              <a:rPr lang="en-GB" altLang="en-US" sz="1200">
                <a:solidFill>
                  <a:schemeClr val="tx1"/>
                </a:solidFill>
                <a:latin typeface="Times New Roman" pitchFamily="18" charset="0"/>
              </a:rPr>
              <a:pPr/>
              <a:t>6</a:t>
            </a:fld>
            <a:endParaRPr lang="en-GB" altLang="en-US" sz="1200">
              <a:solidFill>
                <a:schemeClr val="tx1"/>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txBox="1">
            <a:spLocks noGrp="1" noChangeArrowheads="1"/>
          </p:cNvSpPr>
          <p:nvPr/>
        </p:nvSpPr>
        <p:spPr bwMode="auto">
          <a:xfrm>
            <a:off x="3852800" y="9378515"/>
            <a:ext cx="2943307" cy="4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7" tIns="46458" rIns="92917" bIns="46458" anchor="b"/>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r"/>
            <a:fld id="{1227A568-863A-4419-8494-8278C1452D9F}" type="slidenum">
              <a:rPr lang="en-GB" altLang="en-US" sz="1200">
                <a:cs typeface="Arial" pitchFamily="34" charset="0"/>
              </a:rPr>
              <a:pPr algn="r"/>
              <a:t>7</a:t>
            </a:fld>
            <a:endParaRPr lang="en-GB" altLang="en-US" sz="1200">
              <a:cs typeface="Arial" pitchFamily="34"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Slide source: Adapted from slide created by Prof Andy Stirling, LCEDN conference presentation, University of Sussex, Sept 2012 – see </a:t>
            </a:r>
            <a:r>
              <a:rPr lang="en-GB" altLang="en-US" smtClean="0">
                <a:hlinkClick r:id="rId3"/>
              </a:rPr>
              <a:t>http://www.slideshare.net/Stepscentre/andy-stirling</a:t>
            </a:r>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52800" y="9378515"/>
            <a:ext cx="2943307" cy="4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7" tIns="46458" rIns="92917" bIns="46458" anchor="b"/>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r"/>
            <a:fld id="{591D6ED5-C1EE-4A49-9EFA-C6C49DDFCE25}" type="slidenum">
              <a:rPr lang="en-GB" altLang="en-US" sz="1200">
                <a:cs typeface="Arial" pitchFamily="34" charset="0"/>
              </a:rPr>
              <a:pPr algn="r"/>
              <a:t>8</a:t>
            </a:fld>
            <a:endParaRPr lang="en-GB" altLang="en-US" sz="1200">
              <a:cs typeface="Arial" pitchFamily="34"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Slide source: Adapted from slide created by Prof Andy Stirling, LCEDN conference presentation, University of Sussex, Sept 2012 – see </a:t>
            </a:r>
            <a:r>
              <a:rPr lang="en-GB" altLang="en-US" smtClean="0">
                <a:hlinkClick r:id="rId3"/>
              </a:rPr>
              <a:t>http://www.slideshare.net/Stepscentre/andy-stirling</a:t>
            </a: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52800" y="9378515"/>
            <a:ext cx="2943307" cy="4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17" tIns="46458" rIns="92917" bIns="46458" anchor="b"/>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r"/>
            <a:fld id="{B7400E89-3008-40FD-961A-E97B9F5591C5}" type="slidenum">
              <a:rPr lang="en-GB" altLang="en-US" sz="1200">
                <a:cs typeface="Arial" pitchFamily="34" charset="0"/>
              </a:rPr>
              <a:pPr algn="r"/>
              <a:t>9</a:t>
            </a:fld>
            <a:endParaRPr lang="en-GB" altLang="en-US" sz="1200">
              <a:cs typeface="Arial" pitchFamily="34"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Slide source: Adapted from slide created by Prof Andy Stirling, LCEDN conference presentation, University of Sussex, Sept 2012 – see </a:t>
            </a:r>
            <a:r>
              <a:rPr lang="en-GB" altLang="en-US" smtClean="0">
                <a:hlinkClick r:id="rId3"/>
              </a:rPr>
              <a:t>http://www.slideshare.net/Stepscentre/andy-stirling</a:t>
            </a:r>
            <a:endParaRPr lang="en-US" altLang="en-US" smtClean="0"/>
          </a:p>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4.jpe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490538" y="5934075"/>
            <a:ext cx="49339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txBody>
          <a:bodyPr wrap="none">
            <a:spAutoFit/>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spcBef>
                <a:spcPct val="0"/>
              </a:spcBef>
            </a:pPr>
            <a:r>
              <a:rPr lang="en-GB" altLang="en-US" sz="1600" b="1">
                <a:solidFill>
                  <a:srgbClr val="0093A6"/>
                </a:solidFill>
                <a:latin typeface="Arial" pitchFamily="34" charset="0"/>
              </a:rPr>
              <a:t>Sussex Energy Group</a:t>
            </a:r>
            <a:endParaRPr lang="en-GB" altLang="en-US" sz="1600" b="1">
              <a:solidFill>
                <a:schemeClr val="accent2"/>
              </a:solidFill>
              <a:latin typeface="Arial" pitchFamily="34" charset="0"/>
            </a:endParaRPr>
          </a:p>
          <a:p>
            <a:pPr>
              <a:spcBef>
                <a:spcPct val="0"/>
              </a:spcBef>
            </a:pPr>
            <a:r>
              <a:rPr lang="en-GB" altLang="en-US" sz="1600" b="1">
                <a:solidFill>
                  <a:srgbClr val="0093A6"/>
                </a:solidFill>
                <a:latin typeface="Arial" pitchFamily="34" charset="0"/>
              </a:rPr>
              <a:t>SPRU - Science and Technology Policy Research</a:t>
            </a:r>
          </a:p>
        </p:txBody>
      </p:sp>
      <p:sp>
        <p:nvSpPr>
          <p:cNvPr id="5" name="Line 4"/>
          <p:cNvSpPr>
            <a:spLocks noChangeShapeType="1"/>
          </p:cNvSpPr>
          <p:nvPr/>
        </p:nvSpPr>
        <p:spPr bwMode="auto">
          <a:xfrm>
            <a:off x="0" y="1295400"/>
            <a:ext cx="9144000" cy="0"/>
          </a:xfrm>
          <a:prstGeom prst="line">
            <a:avLst/>
          </a:prstGeom>
          <a:noFill/>
          <a:ln w="17526">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11" descr="Us_pos_CMYK"/>
          <p:cNvPicPr>
            <a:picLocks noChangeAspect="1" noChangeArrowheads="1"/>
          </p:cNvPicPr>
          <p:nvPr/>
        </p:nvPicPr>
        <p:blipFill>
          <a:blip r:embed="rId2" cstate="print">
            <a:extLst>
              <a:ext uri="{28A0092B-C50C-407E-A947-70E740481C1C}">
                <a14:useLocalDpi xmlns:a14="http://schemas.microsoft.com/office/drawing/2010/main" val="0"/>
              </a:ext>
            </a:extLst>
          </a:blip>
          <a:srcRect t="18727" b="19583"/>
          <a:stretch>
            <a:fillRect/>
          </a:stretch>
        </p:blipFill>
        <p:spPr bwMode="auto">
          <a:xfrm>
            <a:off x="6248400" y="304800"/>
            <a:ext cx="2716213"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32475" y="5840413"/>
            <a:ext cx="30607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sp>
        <p:nvSpPr>
          <p:cNvPr id="8" name="Text Box 11"/>
          <p:cNvSpPr txBox="1">
            <a:spLocks noChangeArrowheads="1"/>
          </p:cNvSpPr>
          <p:nvPr userDrawn="1"/>
        </p:nvSpPr>
        <p:spPr bwMode="auto">
          <a:xfrm>
            <a:off x="490538" y="5934075"/>
            <a:ext cx="49339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txBody>
          <a:bodyPr wrap="none">
            <a:spAutoFit/>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spcBef>
                <a:spcPct val="0"/>
              </a:spcBef>
            </a:pPr>
            <a:r>
              <a:rPr lang="en-GB" altLang="en-US" sz="1600" b="1">
                <a:solidFill>
                  <a:srgbClr val="0093A6"/>
                </a:solidFill>
                <a:latin typeface="Arial" pitchFamily="34" charset="0"/>
              </a:rPr>
              <a:t>Sussex Energy Group</a:t>
            </a:r>
            <a:endParaRPr lang="en-GB" altLang="en-US" sz="1600" b="1">
              <a:solidFill>
                <a:schemeClr val="accent2"/>
              </a:solidFill>
              <a:latin typeface="Arial" pitchFamily="34" charset="0"/>
            </a:endParaRPr>
          </a:p>
          <a:p>
            <a:pPr>
              <a:spcBef>
                <a:spcPct val="0"/>
              </a:spcBef>
            </a:pPr>
            <a:r>
              <a:rPr lang="en-GB" altLang="en-US" sz="1600" b="1">
                <a:solidFill>
                  <a:srgbClr val="0093A6"/>
                </a:solidFill>
                <a:latin typeface="Arial" pitchFamily="34" charset="0"/>
              </a:rPr>
              <a:t>SPRU - Science and Technology Policy Research</a:t>
            </a:r>
          </a:p>
        </p:txBody>
      </p:sp>
      <p:pic>
        <p:nvPicPr>
          <p:cNvPr id="9" name="Picture 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32475" y="5840413"/>
            <a:ext cx="306070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sp>
        <p:nvSpPr>
          <p:cNvPr id="36866" name="Rectangle 2"/>
          <p:cNvSpPr>
            <a:spLocks noGrp="1" noChangeArrowheads="1"/>
          </p:cNvSpPr>
          <p:nvPr>
            <p:ph type="ctrTitle"/>
          </p:nvPr>
        </p:nvSpPr>
        <p:spPr>
          <a:xfrm>
            <a:off x="515938" y="295275"/>
            <a:ext cx="5961062" cy="1000125"/>
          </a:xfrm>
        </p:spPr>
        <p:txBody>
          <a:bodyPr/>
          <a:lstStyle>
            <a:lvl1pPr>
              <a:defRPr/>
            </a:lvl1pPr>
          </a:lstStyle>
          <a:p>
            <a:r>
              <a:rPr lang="en-GB" altLang="en-GB"/>
              <a:t>Click to edit</a:t>
            </a:r>
            <a:br>
              <a:rPr lang="en-GB" altLang="en-GB"/>
            </a:br>
            <a:r>
              <a:rPr lang="en-GB" altLang="en-GB"/>
              <a:t>Master title style</a:t>
            </a:r>
          </a:p>
        </p:txBody>
      </p:sp>
      <p:sp>
        <p:nvSpPr>
          <p:cNvPr id="36867" name="Rectangle 3"/>
          <p:cNvSpPr>
            <a:spLocks noGrp="1" noChangeArrowheads="1"/>
          </p:cNvSpPr>
          <p:nvPr>
            <p:ph type="subTitle" idx="1"/>
          </p:nvPr>
        </p:nvSpPr>
        <p:spPr>
          <a:xfrm>
            <a:off x="552450" y="1871663"/>
            <a:ext cx="8286750" cy="360362"/>
          </a:xfrm>
        </p:spPr>
        <p:txBody>
          <a:bodyPr/>
          <a:lstStyle>
            <a:lvl1pPr>
              <a:defRPr b="1">
                <a:solidFill>
                  <a:srgbClr val="FF6600"/>
                </a:solidFill>
              </a:defRPr>
            </a:lvl1pPr>
          </a:lstStyle>
          <a:p>
            <a:r>
              <a:rPr lang="en-US" altLang="en-GB"/>
              <a:t>Click to edit Master subtitle style</a:t>
            </a:r>
          </a:p>
        </p:txBody>
      </p:sp>
    </p:spTree>
    <p:extLst>
      <p:ext uri="{BB962C8B-B14F-4D97-AF65-F5344CB8AC3E}">
        <p14:creationId xmlns:p14="http://schemas.microsoft.com/office/powerpoint/2010/main" val="97663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0015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5" y="304800"/>
            <a:ext cx="2079625"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5938" y="304800"/>
            <a:ext cx="6091237"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76202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15938" y="304800"/>
            <a:ext cx="8323262" cy="9906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554038" y="1871663"/>
            <a:ext cx="8285162" cy="3690937"/>
          </a:xfrm>
        </p:spPr>
        <p:txBody>
          <a:bodyPr/>
          <a:lstStyle/>
          <a:p>
            <a:pPr lvl="0"/>
            <a:endParaRPr lang="en-GB" noProof="0" smtClean="0"/>
          </a:p>
        </p:txBody>
      </p:sp>
    </p:spTree>
    <p:extLst>
      <p:ext uri="{BB962C8B-B14F-4D97-AF65-F5344CB8AC3E}">
        <p14:creationId xmlns:p14="http://schemas.microsoft.com/office/powerpoint/2010/main" val="377664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5938" y="304800"/>
            <a:ext cx="8323262"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54038" y="1871663"/>
            <a:ext cx="4065587" cy="3690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72025" y="1871663"/>
            <a:ext cx="4067175" cy="3690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88723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5938" y="304800"/>
            <a:ext cx="8323262" cy="9906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54038" y="1871663"/>
            <a:ext cx="8285162" cy="3690937"/>
          </a:xfrm>
        </p:spPr>
        <p:txBody>
          <a:bodyPr/>
          <a:lstStyle/>
          <a:p>
            <a:pPr lvl="0"/>
            <a:endParaRPr lang="en-GB" noProof="0" smtClean="0"/>
          </a:p>
        </p:txBody>
      </p:sp>
    </p:spTree>
    <p:extLst>
      <p:ext uri="{BB962C8B-B14F-4D97-AF65-F5344CB8AC3E}">
        <p14:creationId xmlns:p14="http://schemas.microsoft.com/office/powerpoint/2010/main" val="1231255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15938" y="304800"/>
            <a:ext cx="8323262" cy="990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54038" y="1871663"/>
            <a:ext cx="4065587" cy="3690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772025" y="1871663"/>
            <a:ext cx="4067175" cy="3690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855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515938" y="295275"/>
            <a:ext cx="5961062" cy="1000125"/>
          </a:xfrm>
        </p:spPr>
        <p:txBody>
          <a:bodyPr/>
          <a:lstStyle>
            <a:lvl1pPr>
              <a:defRPr/>
            </a:lvl1pPr>
          </a:lstStyle>
          <a:p>
            <a:pPr lvl="0"/>
            <a:r>
              <a:rPr lang="en-US" altLang="en-GB" noProof="0" smtClean="0"/>
              <a:t>Click to edit Master title style</a:t>
            </a:r>
            <a:endParaRPr lang="en-GB" altLang="en-GB" noProof="0" smtClean="0"/>
          </a:p>
        </p:txBody>
      </p:sp>
      <p:sp>
        <p:nvSpPr>
          <p:cNvPr id="36867" name="Rectangle 3"/>
          <p:cNvSpPr>
            <a:spLocks noGrp="1" noChangeArrowheads="1"/>
          </p:cNvSpPr>
          <p:nvPr>
            <p:ph type="subTitle" idx="1"/>
          </p:nvPr>
        </p:nvSpPr>
        <p:spPr>
          <a:xfrm>
            <a:off x="552450" y="1871663"/>
            <a:ext cx="8286750" cy="360362"/>
          </a:xfrm>
        </p:spPr>
        <p:txBody>
          <a:bodyPr/>
          <a:lstStyle>
            <a:lvl1pPr>
              <a:defRPr b="1">
                <a:solidFill>
                  <a:srgbClr val="FF6600"/>
                </a:solidFill>
              </a:defRPr>
            </a:lvl1pPr>
          </a:lstStyle>
          <a:p>
            <a:pPr lvl="0"/>
            <a:r>
              <a:rPr lang="en-US" altLang="en-GB" noProof="0" smtClean="0"/>
              <a:t>Click to edit Master subtitle style</a:t>
            </a:r>
          </a:p>
        </p:txBody>
      </p:sp>
      <p:sp>
        <p:nvSpPr>
          <p:cNvPr id="36868" name="Line 4"/>
          <p:cNvSpPr>
            <a:spLocks noChangeShapeType="1"/>
          </p:cNvSpPr>
          <p:nvPr/>
        </p:nvSpPr>
        <p:spPr bwMode="auto">
          <a:xfrm>
            <a:off x="0" y="1295400"/>
            <a:ext cx="9144000" cy="0"/>
          </a:xfrm>
          <a:prstGeom prst="line">
            <a:avLst/>
          </a:prstGeom>
          <a:noFill/>
          <a:ln w="17526">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pPr>
            <a:endParaRPr lang="en-GB" sz="1800">
              <a:solidFill>
                <a:srgbClr val="004846"/>
              </a:solidFill>
              <a:latin typeface="Times"/>
              <a:cs typeface="Times New Roman" pitchFamily="18" charset="0"/>
            </a:endParaRPr>
          </a:p>
        </p:txBody>
      </p:sp>
      <p:pic>
        <p:nvPicPr>
          <p:cNvPr id="36869" name="Picture 5" descr="Us_pos_CMYK"/>
          <p:cNvPicPr>
            <a:picLocks noChangeAspect="1" noChangeArrowheads="1"/>
          </p:cNvPicPr>
          <p:nvPr/>
        </p:nvPicPr>
        <p:blipFill>
          <a:blip r:embed="rId2" cstate="print">
            <a:extLst>
              <a:ext uri="{28A0092B-C50C-407E-A947-70E740481C1C}">
                <a14:useLocalDpi xmlns:a14="http://schemas.microsoft.com/office/drawing/2010/main" val="0"/>
              </a:ext>
            </a:extLst>
          </a:blip>
          <a:srcRect t="18727" b="19583"/>
          <a:stretch>
            <a:fillRect/>
          </a:stretch>
        </p:blipFill>
        <p:spPr bwMode="auto">
          <a:xfrm>
            <a:off x="6248400" y="304800"/>
            <a:ext cx="2716213" cy="10239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0101" y="6237287"/>
            <a:ext cx="18145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7468" y="6113462"/>
            <a:ext cx="13890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9" name="Picture 2" descr="http://gallery.mailchimp.com/62de7f5e9cca2e9e337f163cb/images/US_The_Sussex_Energy_Group_RGB_Flint.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211888"/>
            <a:ext cx="11811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857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8397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7192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4038" y="1871663"/>
            <a:ext cx="4065587" cy="3690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72025" y="1871663"/>
            <a:ext cx="4067175" cy="3690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6685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3990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89558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21553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37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4546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007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48260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5" y="304800"/>
            <a:ext cx="2079625"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5938" y="304800"/>
            <a:ext cx="6091237"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64383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304800"/>
            <a:ext cx="6081712" cy="8207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95288" y="1412875"/>
            <a:ext cx="8443912" cy="4149725"/>
          </a:xfrm>
        </p:spPr>
        <p:txBody>
          <a:bodyPr/>
          <a:lstStyle/>
          <a:p>
            <a:pPr lvl="0"/>
            <a:endParaRPr lang="en-GB" noProof="0"/>
          </a:p>
        </p:txBody>
      </p:sp>
    </p:spTree>
    <p:extLst>
      <p:ext uri="{BB962C8B-B14F-4D97-AF65-F5344CB8AC3E}">
        <p14:creationId xmlns:p14="http://schemas.microsoft.com/office/powerpoint/2010/main" val="1565174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304800"/>
            <a:ext cx="6081712" cy="82073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95288" y="1412875"/>
            <a:ext cx="4144962" cy="1998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92650" y="1412875"/>
            <a:ext cx="4146550" cy="19986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95288" y="3563938"/>
            <a:ext cx="4144962" cy="1998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92650" y="3563938"/>
            <a:ext cx="4146550" cy="1998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78316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5895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54038" y="1871663"/>
            <a:ext cx="4065587" cy="3690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72025" y="1871663"/>
            <a:ext cx="4067175" cy="36909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938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3704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5625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636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521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7762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theme" Target="../theme/theme2.xml"/><Relationship Id="rId15" Type="http://schemas.openxmlformats.org/officeDocument/2006/relationships/image" Target="../media/image5.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2498725" y="3336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ctr">
              <a:spcBef>
                <a:spcPct val="0"/>
              </a:spcBef>
            </a:pPr>
            <a:endParaRPr lang="en-GB" altLang="en-GB">
              <a:solidFill>
                <a:srgbClr val="0A383C"/>
              </a:solidFill>
            </a:endParaRPr>
          </a:p>
        </p:txBody>
      </p:sp>
      <p:sp>
        <p:nvSpPr>
          <p:cNvPr id="1027" name="Text Box 3"/>
          <p:cNvSpPr txBox="1">
            <a:spLocks noChangeArrowheads="1"/>
          </p:cNvSpPr>
          <p:nvPr/>
        </p:nvSpPr>
        <p:spPr bwMode="auto">
          <a:xfrm>
            <a:off x="2498725" y="31083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ctr">
              <a:spcBef>
                <a:spcPct val="0"/>
              </a:spcBef>
            </a:pPr>
            <a:endParaRPr lang="en-GB" altLang="en-GB">
              <a:solidFill>
                <a:srgbClr val="0A383C"/>
              </a:solidFill>
            </a:endParaRPr>
          </a:p>
        </p:txBody>
      </p:sp>
      <p:sp>
        <p:nvSpPr>
          <p:cNvPr id="1028" name="Rectangle 4"/>
          <p:cNvSpPr>
            <a:spLocks noGrp="1" noChangeArrowheads="1"/>
          </p:cNvSpPr>
          <p:nvPr>
            <p:ph type="title"/>
          </p:nvPr>
        </p:nvSpPr>
        <p:spPr bwMode="auto">
          <a:xfrm>
            <a:off x="515938" y="304800"/>
            <a:ext cx="83232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
            </a:r>
            <a:br>
              <a:rPr lang="en-US" altLang="en-US" smtClean="0"/>
            </a:br>
            <a:r>
              <a:rPr lang="en-US" altLang="en-US" smtClean="0"/>
              <a:t>Click to edit Master title style</a:t>
            </a:r>
          </a:p>
        </p:txBody>
      </p:sp>
      <p:sp>
        <p:nvSpPr>
          <p:cNvPr id="1029" name="Rectangle 5"/>
          <p:cNvSpPr>
            <a:spLocks noGrp="1" noChangeArrowheads="1"/>
          </p:cNvSpPr>
          <p:nvPr>
            <p:ph type="body" idx="1"/>
          </p:nvPr>
        </p:nvSpPr>
        <p:spPr bwMode="auto">
          <a:xfrm>
            <a:off x="554038" y="1871663"/>
            <a:ext cx="8285162"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Line 6"/>
          <p:cNvSpPr>
            <a:spLocks noChangeShapeType="1"/>
          </p:cNvSpPr>
          <p:nvPr/>
        </p:nvSpPr>
        <p:spPr bwMode="auto">
          <a:xfrm>
            <a:off x="0" y="1295400"/>
            <a:ext cx="9144000" cy="0"/>
          </a:xfrm>
          <a:prstGeom prst="line">
            <a:avLst/>
          </a:prstGeom>
          <a:noFill/>
          <a:ln w="17526">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pic>
        <p:nvPicPr>
          <p:cNvPr id="1031" name="Picture 1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386388" y="6273800"/>
            <a:ext cx="18145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1032" name="Picture 10"/>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895600" y="6149975"/>
            <a:ext cx="1389063"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1033" name="Picture 1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8332788" y="6184900"/>
            <a:ext cx="63182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1034" name="Picture 10" descr="http://gallery.mailchimp.com/62de7f5e9cca2e9e337f163cb/images/US_The_Sussex_Energy_Group_RGB_Flint.3.jp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9388" y="6175375"/>
            <a:ext cx="11811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2600" b="1">
          <a:solidFill>
            <a:srgbClr val="0A383C"/>
          </a:solidFill>
          <a:latin typeface="+mj-lt"/>
          <a:ea typeface="MS PGothic" pitchFamily="34" charset="-128"/>
          <a:cs typeface="+mj-cs"/>
        </a:defRPr>
      </a:lvl1pPr>
      <a:lvl2pPr algn="ctr" rtl="0" eaLnBrk="0" fontAlgn="base" hangingPunct="0">
        <a:spcBef>
          <a:spcPct val="0"/>
        </a:spcBef>
        <a:spcAft>
          <a:spcPct val="0"/>
        </a:spcAft>
        <a:defRPr sz="2600" b="1">
          <a:solidFill>
            <a:srgbClr val="0A383C"/>
          </a:solidFill>
          <a:latin typeface="Microsoft Sans Serif" pitchFamily="34" charset="0"/>
          <a:ea typeface="MS PGothic" pitchFamily="34" charset="-128"/>
        </a:defRPr>
      </a:lvl2pPr>
      <a:lvl3pPr algn="ctr" rtl="0" eaLnBrk="0" fontAlgn="base" hangingPunct="0">
        <a:spcBef>
          <a:spcPct val="0"/>
        </a:spcBef>
        <a:spcAft>
          <a:spcPct val="0"/>
        </a:spcAft>
        <a:defRPr sz="2600" b="1">
          <a:solidFill>
            <a:srgbClr val="0A383C"/>
          </a:solidFill>
          <a:latin typeface="Microsoft Sans Serif" pitchFamily="34" charset="0"/>
          <a:ea typeface="MS PGothic" pitchFamily="34" charset="-128"/>
        </a:defRPr>
      </a:lvl3pPr>
      <a:lvl4pPr algn="ctr" rtl="0" eaLnBrk="0" fontAlgn="base" hangingPunct="0">
        <a:spcBef>
          <a:spcPct val="0"/>
        </a:spcBef>
        <a:spcAft>
          <a:spcPct val="0"/>
        </a:spcAft>
        <a:defRPr sz="2600" b="1">
          <a:solidFill>
            <a:srgbClr val="0A383C"/>
          </a:solidFill>
          <a:latin typeface="Microsoft Sans Serif" pitchFamily="34" charset="0"/>
          <a:ea typeface="MS PGothic" pitchFamily="34" charset="-128"/>
        </a:defRPr>
      </a:lvl4pPr>
      <a:lvl5pPr algn="ctr" rtl="0" eaLnBrk="0" fontAlgn="base" hangingPunct="0">
        <a:spcBef>
          <a:spcPct val="0"/>
        </a:spcBef>
        <a:spcAft>
          <a:spcPct val="0"/>
        </a:spcAft>
        <a:defRPr sz="2600" b="1">
          <a:solidFill>
            <a:srgbClr val="0A383C"/>
          </a:solidFill>
          <a:latin typeface="Microsoft Sans Serif" pitchFamily="34" charset="0"/>
          <a:ea typeface="MS PGothic" pitchFamily="34" charset="-128"/>
        </a:defRPr>
      </a:lvl5pPr>
      <a:lvl6pPr marL="457200" algn="ctr" rtl="0" eaLnBrk="0" fontAlgn="base" hangingPunct="0">
        <a:spcBef>
          <a:spcPct val="0"/>
        </a:spcBef>
        <a:spcAft>
          <a:spcPct val="0"/>
        </a:spcAft>
        <a:defRPr sz="2600" b="1">
          <a:solidFill>
            <a:srgbClr val="0A383C"/>
          </a:solidFill>
          <a:latin typeface="Microsoft Sans Serif" pitchFamily="34" charset="0"/>
        </a:defRPr>
      </a:lvl6pPr>
      <a:lvl7pPr marL="914400" algn="ctr" rtl="0" eaLnBrk="0" fontAlgn="base" hangingPunct="0">
        <a:spcBef>
          <a:spcPct val="0"/>
        </a:spcBef>
        <a:spcAft>
          <a:spcPct val="0"/>
        </a:spcAft>
        <a:defRPr sz="2600" b="1">
          <a:solidFill>
            <a:srgbClr val="0A383C"/>
          </a:solidFill>
          <a:latin typeface="Microsoft Sans Serif" pitchFamily="34" charset="0"/>
        </a:defRPr>
      </a:lvl7pPr>
      <a:lvl8pPr marL="1371600" algn="ctr" rtl="0" eaLnBrk="0" fontAlgn="base" hangingPunct="0">
        <a:spcBef>
          <a:spcPct val="0"/>
        </a:spcBef>
        <a:spcAft>
          <a:spcPct val="0"/>
        </a:spcAft>
        <a:defRPr sz="2600" b="1">
          <a:solidFill>
            <a:srgbClr val="0A383C"/>
          </a:solidFill>
          <a:latin typeface="Microsoft Sans Serif" pitchFamily="34" charset="0"/>
        </a:defRPr>
      </a:lvl8pPr>
      <a:lvl9pPr marL="1828800" algn="ctr" rtl="0" eaLnBrk="0" fontAlgn="base" hangingPunct="0">
        <a:spcBef>
          <a:spcPct val="0"/>
        </a:spcBef>
        <a:spcAft>
          <a:spcPct val="0"/>
        </a:spcAft>
        <a:defRPr sz="2600" b="1">
          <a:solidFill>
            <a:srgbClr val="0A383C"/>
          </a:solidFill>
          <a:latin typeface="Microsoft Sans Serif" pitchFamily="34" charset="0"/>
        </a:defRPr>
      </a:lvl9pPr>
    </p:titleStyle>
    <p:bodyStyle>
      <a:lvl1pPr marL="342900" indent="-342900" algn="l" rtl="0" eaLnBrk="0" fontAlgn="base" hangingPunct="0">
        <a:lnSpc>
          <a:spcPct val="125000"/>
        </a:lnSpc>
        <a:spcBef>
          <a:spcPct val="0"/>
        </a:spcBef>
        <a:spcAft>
          <a:spcPct val="0"/>
        </a:spcAft>
        <a:defRPr sz="2200">
          <a:solidFill>
            <a:srgbClr val="0A383C"/>
          </a:solidFill>
          <a:latin typeface="+mn-lt"/>
          <a:ea typeface="MS PGothic" pitchFamily="34" charset="-128"/>
          <a:cs typeface="+mn-cs"/>
        </a:defRPr>
      </a:lvl1pPr>
      <a:lvl2pPr marL="381000" indent="-190500" algn="l" rtl="0" eaLnBrk="0" fontAlgn="base" hangingPunct="0">
        <a:lnSpc>
          <a:spcPct val="125000"/>
        </a:lnSpc>
        <a:spcBef>
          <a:spcPct val="20000"/>
        </a:spcBef>
        <a:spcAft>
          <a:spcPct val="0"/>
        </a:spcAft>
        <a:buChar char="•"/>
        <a:defRPr sz="2200">
          <a:solidFill>
            <a:srgbClr val="0A383C"/>
          </a:solidFill>
          <a:latin typeface="+mn-lt"/>
          <a:ea typeface="MS PGothic" pitchFamily="34" charset="-128"/>
        </a:defRPr>
      </a:lvl2pPr>
      <a:lvl3pPr marL="571500" indent="342900" algn="l" rtl="0" eaLnBrk="0" fontAlgn="base" hangingPunct="0">
        <a:lnSpc>
          <a:spcPct val="125000"/>
        </a:lnSpc>
        <a:spcBef>
          <a:spcPct val="20000"/>
        </a:spcBef>
        <a:spcAft>
          <a:spcPct val="0"/>
        </a:spcAft>
        <a:buFont typeface="Symbol" pitchFamily="18" charset="2"/>
        <a:buChar char="-"/>
        <a:defRPr sz="2200">
          <a:solidFill>
            <a:srgbClr val="0A383C"/>
          </a:solidFill>
          <a:latin typeface="+mn-lt"/>
          <a:ea typeface="MS PGothic" pitchFamily="34" charset="-128"/>
        </a:defRPr>
      </a:lvl3pPr>
      <a:lvl4pPr marL="762000" indent="609600" algn="l" rtl="0" eaLnBrk="0" fontAlgn="base" hangingPunct="0">
        <a:spcBef>
          <a:spcPct val="20000"/>
        </a:spcBef>
        <a:spcAft>
          <a:spcPct val="0"/>
        </a:spcAft>
        <a:defRPr sz="2200">
          <a:solidFill>
            <a:srgbClr val="0A383C"/>
          </a:solidFill>
          <a:latin typeface="+mn-lt"/>
          <a:ea typeface="MS PGothic" pitchFamily="34" charset="-128"/>
        </a:defRPr>
      </a:lvl4pPr>
      <a:lvl5pPr marL="2247900" indent="-1295400" algn="l" rtl="0" eaLnBrk="0" fontAlgn="base" hangingPunct="0">
        <a:spcBef>
          <a:spcPct val="20000"/>
        </a:spcBef>
        <a:spcAft>
          <a:spcPct val="0"/>
        </a:spcAft>
        <a:defRPr sz="2200">
          <a:solidFill>
            <a:srgbClr val="0A383C"/>
          </a:solidFill>
          <a:latin typeface="+mn-lt"/>
          <a:ea typeface="MS PGothic" pitchFamily="34" charset="-128"/>
        </a:defRPr>
      </a:lvl5pPr>
      <a:lvl6pPr marL="2705100" indent="-1295400" algn="l" rtl="0" eaLnBrk="0" fontAlgn="base" hangingPunct="0">
        <a:spcBef>
          <a:spcPct val="20000"/>
        </a:spcBef>
        <a:spcAft>
          <a:spcPct val="0"/>
        </a:spcAft>
        <a:defRPr sz="2200">
          <a:solidFill>
            <a:srgbClr val="0A383C"/>
          </a:solidFill>
          <a:latin typeface="+mn-lt"/>
        </a:defRPr>
      </a:lvl6pPr>
      <a:lvl7pPr marL="3162300" indent="-1295400" algn="l" rtl="0" eaLnBrk="0" fontAlgn="base" hangingPunct="0">
        <a:spcBef>
          <a:spcPct val="20000"/>
        </a:spcBef>
        <a:spcAft>
          <a:spcPct val="0"/>
        </a:spcAft>
        <a:defRPr sz="2200">
          <a:solidFill>
            <a:srgbClr val="0A383C"/>
          </a:solidFill>
          <a:latin typeface="+mn-lt"/>
        </a:defRPr>
      </a:lvl7pPr>
      <a:lvl8pPr marL="3619500" indent="-1295400" algn="l" rtl="0" eaLnBrk="0" fontAlgn="base" hangingPunct="0">
        <a:spcBef>
          <a:spcPct val="20000"/>
        </a:spcBef>
        <a:spcAft>
          <a:spcPct val="0"/>
        </a:spcAft>
        <a:defRPr sz="2200">
          <a:solidFill>
            <a:srgbClr val="0A383C"/>
          </a:solidFill>
          <a:latin typeface="+mn-lt"/>
        </a:defRPr>
      </a:lvl8pPr>
      <a:lvl9pPr marL="4076700" indent="-1295400" algn="l" rtl="0" eaLnBrk="0" fontAlgn="base" hangingPunct="0">
        <a:spcBef>
          <a:spcPct val="20000"/>
        </a:spcBef>
        <a:spcAft>
          <a:spcPct val="0"/>
        </a:spcAft>
        <a:defRPr sz="2200">
          <a:solidFill>
            <a:srgbClr val="0A383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498725" y="33369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spcBef>
                <a:spcPct val="0"/>
              </a:spcBef>
            </a:pPr>
            <a:endParaRPr lang="en-GB" altLang="en-GB">
              <a:solidFill>
                <a:srgbClr val="0A383C"/>
              </a:solidFill>
              <a:latin typeface="Times"/>
              <a:cs typeface="Times New Roman" pitchFamily="18" charset="0"/>
            </a:endParaRPr>
          </a:p>
        </p:txBody>
      </p:sp>
      <p:sp>
        <p:nvSpPr>
          <p:cNvPr id="35843" name="Text Box 3"/>
          <p:cNvSpPr txBox="1">
            <a:spLocks noChangeArrowheads="1"/>
          </p:cNvSpPr>
          <p:nvPr/>
        </p:nvSpPr>
        <p:spPr bwMode="auto">
          <a:xfrm>
            <a:off x="2498725" y="31083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spcBef>
                <a:spcPct val="0"/>
              </a:spcBef>
            </a:pPr>
            <a:endParaRPr lang="en-GB" altLang="en-GB">
              <a:solidFill>
                <a:srgbClr val="0A383C"/>
              </a:solidFill>
              <a:latin typeface="Times"/>
              <a:cs typeface="Times New Roman" pitchFamily="18" charset="0"/>
            </a:endParaRPr>
          </a:p>
        </p:txBody>
      </p:sp>
      <p:sp>
        <p:nvSpPr>
          <p:cNvPr id="35844" name="Rectangle 4"/>
          <p:cNvSpPr>
            <a:spLocks noGrp="1" noChangeArrowheads="1"/>
          </p:cNvSpPr>
          <p:nvPr>
            <p:ph type="title"/>
          </p:nvPr>
        </p:nvSpPr>
        <p:spPr bwMode="auto">
          <a:xfrm>
            <a:off x="515938" y="304800"/>
            <a:ext cx="5961062" cy="9906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GB" smtClean="0"/>
              <a:t>Click to edit Master title style</a:t>
            </a:r>
          </a:p>
        </p:txBody>
      </p:sp>
      <p:sp>
        <p:nvSpPr>
          <p:cNvPr id="35845" name="Rectangle 5"/>
          <p:cNvSpPr>
            <a:spLocks noGrp="1" noChangeArrowheads="1"/>
          </p:cNvSpPr>
          <p:nvPr>
            <p:ph type="body" idx="1"/>
          </p:nvPr>
        </p:nvSpPr>
        <p:spPr bwMode="auto">
          <a:xfrm>
            <a:off x="554038" y="1871663"/>
            <a:ext cx="8285162" cy="36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GB" smtClean="0"/>
              <a:t>Click to edit Master text styles</a:t>
            </a:r>
          </a:p>
          <a:p>
            <a:pPr lvl="1"/>
            <a:r>
              <a:rPr lang="en-US" altLang="en-GB" smtClean="0"/>
              <a:t>Second level</a:t>
            </a:r>
          </a:p>
          <a:p>
            <a:pPr lvl="2"/>
            <a:r>
              <a:rPr lang="en-US" altLang="en-GB" smtClean="0"/>
              <a:t>Third level</a:t>
            </a:r>
          </a:p>
          <a:p>
            <a:pPr lvl="3"/>
            <a:r>
              <a:rPr lang="en-US" altLang="en-GB" smtClean="0"/>
              <a:t>Fourth level</a:t>
            </a:r>
          </a:p>
          <a:p>
            <a:pPr lvl="4"/>
            <a:r>
              <a:rPr lang="en-US" altLang="en-GB" smtClean="0"/>
              <a:t>Fifth level</a:t>
            </a:r>
          </a:p>
        </p:txBody>
      </p:sp>
      <p:sp>
        <p:nvSpPr>
          <p:cNvPr id="35846" name="Line 6"/>
          <p:cNvSpPr>
            <a:spLocks noChangeShapeType="1"/>
          </p:cNvSpPr>
          <p:nvPr/>
        </p:nvSpPr>
        <p:spPr bwMode="auto">
          <a:xfrm>
            <a:off x="0" y="1295400"/>
            <a:ext cx="9144000" cy="0"/>
          </a:xfrm>
          <a:prstGeom prst="line">
            <a:avLst/>
          </a:prstGeom>
          <a:noFill/>
          <a:ln w="17526">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ct val="0"/>
              </a:spcBef>
            </a:pPr>
            <a:endParaRPr lang="en-GB" sz="1800">
              <a:solidFill>
                <a:srgbClr val="004846"/>
              </a:solidFill>
              <a:latin typeface="Times"/>
              <a:cs typeface="Times New Roman" pitchFamily="18" charset="0"/>
            </a:endParaRPr>
          </a:p>
        </p:txBody>
      </p:sp>
      <p:pic>
        <p:nvPicPr>
          <p:cNvPr id="35848" name="Picture 8" descr="Us_pos_CMYK"/>
          <p:cNvPicPr>
            <a:picLocks noChangeAspect="1" noChangeArrowheads="1"/>
          </p:cNvPicPr>
          <p:nvPr/>
        </p:nvPicPr>
        <p:blipFill>
          <a:blip r:embed="rId15" cstate="print">
            <a:extLst>
              <a:ext uri="{28A0092B-C50C-407E-A947-70E740481C1C}">
                <a14:useLocalDpi xmlns:a14="http://schemas.microsoft.com/office/drawing/2010/main" val="0"/>
              </a:ext>
            </a:extLst>
          </a:blip>
          <a:srcRect t="18727" b="19583"/>
          <a:stretch>
            <a:fillRect/>
          </a:stretch>
        </p:blipFill>
        <p:spPr bwMode="auto">
          <a:xfrm>
            <a:off x="6248400" y="304800"/>
            <a:ext cx="2716213" cy="1023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516886"/>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Lst>
  <p:txStyles>
    <p:titleStyle>
      <a:lvl1pPr algn="l" rtl="0" eaLnBrk="1" fontAlgn="base" hangingPunct="1">
        <a:spcBef>
          <a:spcPct val="0"/>
        </a:spcBef>
        <a:spcAft>
          <a:spcPct val="0"/>
        </a:spcAft>
        <a:defRPr sz="2600" b="1">
          <a:solidFill>
            <a:srgbClr val="0A383C"/>
          </a:solidFill>
          <a:latin typeface="+mj-lt"/>
          <a:ea typeface="+mj-ea"/>
          <a:cs typeface="+mj-cs"/>
        </a:defRPr>
      </a:lvl1pPr>
      <a:lvl2pPr algn="l" rtl="0" eaLnBrk="1" fontAlgn="base" hangingPunct="1">
        <a:spcBef>
          <a:spcPct val="0"/>
        </a:spcBef>
        <a:spcAft>
          <a:spcPct val="0"/>
        </a:spcAft>
        <a:defRPr sz="2600" b="1">
          <a:solidFill>
            <a:srgbClr val="0A383C"/>
          </a:solidFill>
          <a:latin typeface="Arial" charset="0"/>
        </a:defRPr>
      </a:lvl2pPr>
      <a:lvl3pPr algn="l" rtl="0" eaLnBrk="1" fontAlgn="base" hangingPunct="1">
        <a:spcBef>
          <a:spcPct val="0"/>
        </a:spcBef>
        <a:spcAft>
          <a:spcPct val="0"/>
        </a:spcAft>
        <a:defRPr sz="2600" b="1">
          <a:solidFill>
            <a:srgbClr val="0A383C"/>
          </a:solidFill>
          <a:latin typeface="Arial" charset="0"/>
        </a:defRPr>
      </a:lvl3pPr>
      <a:lvl4pPr algn="l" rtl="0" eaLnBrk="1" fontAlgn="base" hangingPunct="1">
        <a:spcBef>
          <a:spcPct val="0"/>
        </a:spcBef>
        <a:spcAft>
          <a:spcPct val="0"/>
        </a:spcAft>
        <a:defRPr sz="2600" b="1">
          <a:solidFill>
            <a:srgbClr val="0A383C"/>
          </a:solidFill>
          <a:latin typeface="Arial" charset="0"/>
        </a:defRPr>
      </a:lvl4pPr>
      <a:lvl5pPr algn="l" rtl="0" eaLnBrk="1" fontAlgn="base" hangingPunct="1">
        <a:spcBef>
          <a:spcPct val="0"/>
        </a:spcBef>
        <a:spcAft>
          <a:spcPct val="0"/>
        </a:spcAft>
        <a:defRPr sz="2600" b="1">
          <a:solidFill>
            <a:srgbClr val="0A383C"/>
          </a:solidFill>
          <a:latin typeface="Arial" charset="0"/>
        </a:defRPr>
      </a:lvl5pPr>
      <a:lvl6pPr marL="457200" algn="l" rtl="0" eaLnBrk="1" fontAlgn="base" hangingPunct="1">
        <a:spcBef>
          <a:spcPct val="0"/>
        </a:spcBef>
        <a:spcAft>
          <a:spcPct val="0"/>
        </a:spcAft>
        <a:defRPr sz="2600" b="1">
          <a:solidFill>
            <a:srgbClr val="0A383C"/>
          </a:solidFill>
          <a:latin typeface="Arial" charset="0"/>
        </a:defRPr>
      </a:lvl6pPr>
      <a:lvl7pPr marL="914400" algn="l" rtl="0" eaLnBrk="1" fontAlgn="base" hangingPunct="1">
        <a:spcBef>
          <a:spcPct val="0"/>
        </a:spcBef>
        <a:spcAft>
          <a:spcPct val="0"/>
        </a:spcAft>
        <a:defRPr sz="2600" b="1">
          <a:solidFill>
            <a:srgbClr val="0A383C"/>
          </a:solidFill>
          <a:latin typeface="Arial" charset="0"/>
        </a:defRPr>
      </a:lvl7pPr>
      <a:lvl8pPr marL="1371600" algn="l" rtl="0" eaLnBrk="1" fontAlgn="base" hangingPunct="1">
        <a:spcBef>
          <a:spcPct val="0"/>
        </a:spcBef>
        <a:spcAft>
          <a:spcPct val="0"/>
        </a:spcAft>
        <a:defRPr sz="2600" b="1">
          <a:solidFill>
            <a:srgbClr val="0A383C"/>
          </a:solidFill>
          <a:latin typeface="Arial" charset="0"/>
        </a:defRPr>
      </a:lvl8pPr>
      <a:lvl9pPr marL="1828800" algn="l" rtl="0" eaLnBrk="1" fontAlgn="base" hangingPunct="1">
        <a:spcBef>
          <a:spcPct val="0"/>
        </a:spcBef>
        <a:spcAft>
          <a:spcPct val="0"/>
        </a:spcAft>
        <a:defRPr sz="2600" b="1">
          <a:solidFill>
            <a:srgbClr val="0A383C"/>
          </a:solidFill>
          <a:latin typeface="Arial" charset="0"/>
        </a:defRPr>
      </a:lvl9pPr>
    </p:titleStyle>
    <p:bodyStyle>
      <a:lvl1pPr algn="l" rtl="0" eaLnBrk="1" fontAlgn="base" hangingPunct="1">
        <a:lnSpc>
          <a:spcPct val="125000"/>
        </a:lnSpc>
        <a:spcBef>
          <a:spcPct val="0"/>
        </a:spcBef>
        <a:spcAft>
          <a:spcPct val="0"/>
        </a:spcAft>
        <a:defRPr sz="2200">
          <a:solidFill>
            <a:srgbClr val="0A383C"/>
          </a:solidFill>
          <a:latin typeface="+mn-lt"/>
          <a:ea typeface="+mn-ea"/>
          <a:cs typeface="+mn-cs"/>
        </a:defRPr>
      </a:lvl1pPr>
      <a:lvl2pPr marL="381000" indent="-190500" algn="l" rtl="0" eaLnBrk="1" fontAlgn="base" hangingPunct="1">
        <a:lnSpc>
          <a:spcPct val="125000"/>
        </a:lnSpc>
        <a:spcBef>
          <a:spcPct val="20000"/>
        </a:spcBef>
        <a:spcAft>
          <a:spcPct val="0"/>
        </a:spcAft>
        <a:buChar char="•"/>
        <a:defRPr sz="2200">
          <a:solidFill>
            <a:srgbClr val="0A383C"/>
          </a:solidFill>
          <a:latin typeface="+mn-lt"/>
        </a:defRPr>
      </a:lvl2pPr>
      <a:lvl3pPr marL="571500" algn="l" rtl="0" eaLnBrk="1" fontAlgn="base" hangingPunct="1">
        <a:lnSpc>
          <a:spcPct val="125000"/>
        </a:lnSpc>
        <a:spcBef>
          <a:spcPct val="20000"/>
        </a:spcBef>
        <a:spcAft>
          <a:spcPct val="0"/>
        </a:spcAft>
        <a:buFont typeface="Symbol" pitchFamily="18" charset="2"/>
        <a:buChar char="-"/>
        <a:defRPr sz="2200">
          <a:solidFill>
            <a:srgbClr val="0A383C"/>
          </a:solidFill>
          <a:latin typeface="+mn-lt"/>
        </a:defRPr>
      </a:lvl3pPr>
      <a:lvl4pPr marL="762000" algn="l" rtl="0" eaLnBrk="1" fontAlgn="base" hangingPunct="1">
        <a:spcBef>
          <a:spcPct val="20000"/>
        </a:spcBef>
        <a:spcAft>
          <a:spcPct val="0"/>
        </a:spcAft>
        <a:defRPr sz="2200">
          <a:solidFill>
            <a:srgbClr val="0A383C"/>
          </a:solidFill>
          <a:latin typeface="+mn-lt"/>
        </a:defRPr>
      </a:lvl4pPr>
      <a:lvl5pPr marL="2247900" indent="-1295400" algn="l" rtl="0" eaLnBrk="1" fontAlgn="base" hangingPunct="1">
        <a:spcBef>
          <a:spcPct val="20000"/>
        </a:spcBef>
        <a:spcAft>
          <a:spcPct val="0"/>
        </a:spcAft>
        <a:defRPr sz="2200">
          <a:solidFill>
            <a:srgbClr val="0A383C"/>
          </a:solidFill>
          <a:latin typeface="+mn-lt"/>
        </a:defRPr>
      </a:lvl5pPr>
      <a:lvl6pPr marL="2705100" indent="-1295400" algn="l" rtl="0" eaLnBrk="1" fontAlgn="base" hangingPunct="1">
        <a:spcBef>
          <a:spcPct val="20000"/>
        </a:spcBef>
        <a:spcAft>
          <a:spcPct val="0"/>
        </a:spcAft>
        <a:defRPr sz="2200">
          <a:solidFill>
            <a:srgbClr val="0A383C"/>
          </a:solidFill>
          <a:latin typeface="+mn-lt"/>
        </a:defRPr>
      </a:lvl6pPr>
      <a:lvl7pPr marL="3162300" indent="-1295400" algn="l" rtl="0" eaLnBrk="1" fontAlgn="base" hangingPunct="1">
        <a:spcBef>
          <a:spcPct val="20000"/>
        </a:spcBef>
        <a:spcAft>
          <a:spcPct val="0"/>
        </a:spcAft>
        <a:defRPr sz="2200">
          <a:solidFill>
            <a:srgbClr val="0A383C"/>
          </a:solidFill>
          <a:latin typeface="+mn-lt"/>
        </a:defRPr>
      </a:lvl7pPr>
      <a:lvl8pPr marL="3619500" indent="-1295400" algn="l" rtl="0" eaLnBrk="1" fontAlgn="base" hangingPunct="1">
        <a:spcBef>
          <a:spcPct val="20000"/>
        </a:spcBef>
        <a:spcAft>
          <a:spcPct val="0"/>
        </a:spcAft>
        <a:defRPr sz="2200">
          <a:solidFill>
            <a:srgbClr val="0A383C"/>
          </a:solidFill>
          <a:latin typeface="+mn-lt"/>
        </a:defRPr>
      </a:lvl8pPr>
      <a:lvl9pPr marL="4076700" indent="-1295400" algn="l" rtl="0" eaLnBrk="1" fontAlgn="base" hangingPunct="1">
        <a:spcBef>
          <a:spcPct val="20000"/>
        </a:spcBef>
        <a:spcAft>
          <a:spcPct val="0"/>
        </a:spcAft>
        <a:defRPr sz="2200">
          <a:solidFill>
            <a:srgbClr val="0A383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G.Ockwell@sussex.ac.uk" TargetMode="External"/><Relationship Id="rId4" Type="http://schemas.openxmlformats.org/officeDocument/2006/relationships/hyperlink" Target="mailto:d.g.ockwell@sussex.ac.uk" TargetMode="External"/><Relationship Id="rId5" Type="http://schemas.openxmlformats.org/officeDocument/2006/relationships/image" Target="../media/image7.png"/><Relationship Id="rId6" Type="http://schemas.openxmlformats.org/officeDocument/2006/relationships/hyperlink" Target="http://www.steps-centre.org/project/low_carbon_development"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16.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3.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nationsonline.org/oneworld/world_population.htm" TargetMode="External"/><Relationship Id="rId4" Type="http://schemas.openxmlformats.org/officeDocument/2006/relationships/hyperlink" Target="http://www.cdmpipeline.org/" TargetMode="External"/><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hyperlink" Target="http://www.cdmpipeline.org/" TargetMode="External"/><Relationship Id="rId1" Type="http://schemas.openxmlformats.org/officeDocument/2006/relationships/slideLayout" Target="../slideLayouts/slideLayout1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image" Target="../media/image38.png"/><Relationship Id="rId8" Type="http://schemas.openxmlformats.org/officeDocument/2006/relationships/image" Target="../media/image33.jpeg"/><Relationship Id="rId9" Type="http://schemas.openxmlformats.org/officeDocument/2006/relationships/image" Target="../media/image39.png"/><Relationship Id="rId10" Type="http://schemas.openxmlformats.org/officeDocument/2006/relationships/image" Target="../media/image40.jpeg"/><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hyperlink" Target="http://www.nationsonline.org/oneworld/world_population.htm" TargetMode="External"/><Relationship Id="rId4" Type="http://schemas.openxmlformats.org/officeDocument/2006/relationships/hyperlink" Target="http://www.cdmpipeline.org/" TargetMode="External"/><Relationship Id="rId1" Type="http://schemas.openxmlformats.org/officeDocument/2006/relationships/slideLayout" Target="../slideLayouts/slideLayout7.xml"/><Relationship Id="rId2"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6" Type="http://schemas.openxmlformats.org/officeDocument/2006/relationships/image" Target="../media/image37.jpeg"/><Relationship Id="rId7" Type="http://schemas.openxmlformats.org/officeDocument/2006/relationships/image" Target="../media/image44.jpeg"/><Relationship Id="rId8" Type="http://schemas.openxmlformats.org/officeDocument/2006/relationships/image" Target="../media/image45.jpeg"/><Relationship Id="rId9" Type="http://schemas.openxmlformats.org/officeDocument/2006/relationships/image" Target="../media/image46.jpeg"/><Relationship Id="rId10" Type="http://schemas.openxmlformats.org/officeDocument/2006/relationships/image" Target="../media/image47.jpeg"/><Relationship Id="rId11" Type="http://schemas.openxmlformats.org/officeDocument/2006/relationships/image" Target="../media/image48.png"/><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20.xml.rels><?xml version="1.0" encoding="UTF-8" standalone="yes"?>
<Relationships xmlns="http://schemas.openxmlformats.org/package/2006/relationships"><Relationship Id="rId11" Type="http://schemas.openxmlformats.org/officeDocument/2006/relationships/image" Target="../media/image48.png"/><Relationship Id="rId12" Type="http://schemas.openxmlformats.org/officeDocument/2006/relationships/image" Target="../media/image40.jpeg"/><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41.jpeg"/><Relationship Id="rId4" Type="http://schemas.openxmlformats.org/officeDocument/2006/relationships/image" Target="../media/image42.jpeg"/><Relationship Id="rId5" Type="http://schemas.openxmlformats.org/officeDocument/2006/relationships/image" Target="../media/image43.jpeg"/><Relationship Id="rId6" Type="http://schemas.openxmlformats.org/officeDocument/2006/relationships/image" Target="../media/image37.jpeg"/><Relationship Id="rId7" Type="http://schemas.openxmlformats.org/officeDocument/2006/relationships/image" Target="../media/image44.jpeg"/><Relationship Id="rId8" Type="http://schemas.openxmlformats.org/officeDocument/2006/relationships/image" Target="../media/image45.jpeg"/><Relationship Id="rId9" Type="http://schemas.openxmlformats.org/officeDocument/2006/relationships/image" Target="../media/image46.jpeg"/><Relationship Id="rId10"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11.png"/><Relationship Id="rId5" Type="http://schemas.openxmlformats.org/officeDocument/2006/relationships/image" Target="../media/image36.jpeg"/><Relationship Id="rId6" Type="http://schemas.openxmlformats.org/officeDocument/2006/relationships/hyperlink" Target="http://www.steps-centre.org/project/low_carbon_development" TargetMode="External"/><Relationship Id="rId7" Type="http://schemas.openxmlformats.org/officeDocument/2006/relationships/image" Target="../media/image33.jpeg"/><Relationship Id="rId8"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image" Target="../media/image20.jpeg"/><Relationship Id="rId13"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jpeg"/><Relationship Id="rId4" Type="http://schemas.openxmlformats.org/officeDocument/2006/relationships/image" Target="../media/image11.pn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png"/><Relationship Id="rId9" Type="http://schemas.openxmlformats.org/officeDocument/2006/relationships/image" Target="../media/image17.jpeg"/><Relationship Id="rId10"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13.jpeg"/><Relationship Id="rId5" Type="http://schemas.openxmlformats.org/officeDocument/2006/relationships/image" Target="../media/image15.jpeg"/><Relationship Id="rId6" Type="http://schemas.openxmlformats.org/officeDocument/2006/relationships/image" Target="../media/image16.png"/><Relationship Id="rId7" Type="http://schemas.openxmlformats.org/officeDocument/2006/relationships/image" Target="../media/image18.jpeg"/><Relationship Id="rId8" Type="http://schemas.openxmlformats.org/officeDocument/2006/relationships/image" Target="../media/image19.jpeg"/><Relationship Id="rId9" Type="http://schemas.openxmlformats.org/officeDocument/2006/relationships/image" Target="../media/image21.jpeg"/><Relationship Id="rId10" Type="http://schemas.openxmlformats.org/officeDocument/2006/relationships/image" Target="../media/image23.jpeg"/><Relationship Id="rId11"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515938" y="1520825"/>
            <a:ext cx="8159750" cy="4041775"/>
          </a:xfrm>
        </p:spPr>
        <p:txBody>
          <a:bodyPr/>
          <a:lstStyle/>
          <a:p>
            <a:pPr marL="0" indent="0" algn="ctr"/>
            <a:endParaRPr lang="en-GB" altLang="en-US" sz="3600" b="1" dirty="0" smtClean="0"/>
          </a:p>
          <a:p>
            <a:pPr marL="0" indent="0" algn="ctr"/>
            <a:r>
              <a:rPr lang="en-US" sz="3600" dirty="0"/>
              <a:t>Pro-poor pathways to low carbon </a:t>
            </a:r>
            <a:r>
              <a:rPr lang="en-US" sz="3600" dirty="0" smtClean="0"/>
              <a:t>development </a:t>
            </a:r>
          </a:p>
          <a:p>
            <a:pPr marL="0" indent="0" algn="ctr"/>
            <a:r>
              <a:rPr lang="en-US" sz="2400" dirty="0" smtClean="0"/>
              <a:t>Lessons </a:t>
            </a:r>
            <a:r>
              <a:rPr lang="en-US" sz="2400" dirty="0"/>
              <a:t>from off-grid solar electrical services in </a:t>
            </a:r>
            <a:r>
              <a:rPr lang="en-US" sz="2400" dirty="0" smtClean="0"/>
              <a:t>Kenya</a:t>
            </a:r>
            <a:endParaRPr lang="en-GB" altLang="en-US" sz="2400" b="1" dirty="0" smtClean="0">
              <a:solidFill>
                <a:schemeClr val="bg1"/>
              </a:solidFill>
            </a:endParaRPr>
          </a:p>
          <a:p>
            <a:pPr marL="0" indent="0" algn="ctr"/>
            <a:endParaRPr lang="en-GB" altLang="en-US" sz="2000" b="1" dirty="0" smtClean="0">
              <a:solidFill>
                <a:schemeClr val="bg1"/>
              </a:solidFill>
            </a:endParaRPr>
          </a:p>
          <a:p>
            <a:pPr marL="0" indent="0" algn="ctr"/>
            <a:r>
              <a:rPr lang="en-GB" altLang="en-US" sz="2000" b="1" dirty="0" smtClean="0">
                <a:solidFill>
                  <a:schemeClr val="bg1"/>
                </a:solidFill>
              </a:rPr>
              <a:t>Dr David </a:t>
            </a:r>
            <a:r>
              <a:rPr lang="en-GB" altLang="en-US" sz="2000" b="1" dirty="0" err="1" smtClean="0">
                <a:solidFill>
                  <a:schemeClr val="bg1"/>
                </a:solidFill>
              </a:rPr>
              <a:t>Ockwell</a:t>
            </a:r>
            <a:endParaRPr lang="en-GB" altLang="en-US" sz="2000" b="1" dirty="0">
              <a:solidFill>
                <a:schemeClr val="bg1"/>
              </a:solidFill>
            </a:endParaRPr>
          </a:p>
          <a:p>
            <a:pPr marL="0" indent="0" algn="ctr"/>
            <a:r>
              <a:rPr lang="en-GB" altLang="en-US" sz="1800" b="1" dirty="0" smtClean="0">
                <a:solidFill>
                  <a:schemeClr val="bg1"/>
                </a:solidFill>
              </a:rPr>
              <a:t>Feb 2015</a:t>
            </a:r>
          </a:p>
          <a:p>
            <a:pPr marL="0" indent="0" algn="ctr"/>
            <a:r>
              <a:rPr lang="en-GB" altLang="en-US" sz="1800" b="1" dirty="0" smtClean="0">
                <a:solidFill>
                  <a:schemeClr val="bg1"/>
                </a:solidFill>
                <a:hlinkClick r:id="rId3"/>
              </a:rPr>
              <a:t>D.G.Ockwell@sussex.ac.uk</a:t>
            </a:r>
            <a:endParaRPr lang="en-GB" altLang="en-US" sz="1800" b="1" dirty="0" smtClean="0">
              <a:solidFill>
                <a:schemeClr val="bg1"/>
              </a:solidFill>
            </a:endParaRPr>
          </a:p>
          <a:p>
            <a:pPr marL="0" indent="0" algn="ctr"/>
            <a:endParaRPr lang="en-US" altLang="en-US" sz="1800" b="1" dirty="0" smtClean="0">
              <a:solidFill>
                <a:schemeClr val="bg1"/>
              </a:solidFill>
              <a:hlinkClick r:id="rId4"/>
            </a:endParaRPr>
          </a:p>
        </p:txBody>
      </p:sp>
      <p:pic>
        <p:nvPicPr>
          <p:cNvPr id="512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66675"/>
            <a:ext cx="2592387"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sp>
        <p:nvSpPr>
          <p:cNvPr id="5" name="Title 1"/>
          <p:cNvSpPr txBox="1">
            <a:spLocks/>
          </p:cNvSpPr>
          <p:nvPr/>
        </p:nvSpPr>
        <p:spPr bwMode="auto">
          <a:xfrm>
            <a:off x="2828925" y="823914"/>
            <a:ext cx="6175375" cy="40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ctr" rtl="0" eaLnBrk="0" fontAlgn="base" hangingPunct="0">
              <a:spcBef>
                <a:spcPct val="0"/>
              </a:spcBef>
              <a:spcAft>
                <a:spcPct val="0"/>
              </a:spcAft>
              <a:defRPr sz="2600" b="1">
                <a:solidFill>
                  <a:srgbClr val="0A383C"/>
                </a:solidFill>
                <a:latin typeface="+mj-lt"/>
                <a:ea typeface="MS PGothic" pitchFamily="34" charset="-128"/>
                <a:cs typeface="+mj-cs"/>
              </a:defRPr>
            </a:lvl1pPr>
            <a:lvl2pPr algn="ctr" rtl="0" eaLnBrk="0" fontAlgn="base" hangingPunct="0">
              <a:spcBef>
                <a:spcPct val="0"/>
              </a:spcBef>
              <a:spcAft>
                <a:spcPct val="0"/>
              </a:spcAft>
              <a:defRPr sz="2600" b="1">
                <a:solidFill>
                  <a:srgbClr val="0A383C"/>
                </a:solidFill>
                <a:latin typeface="Microsoft Sans Serif" pitchFamily="34" charset="0"/>
                <a:ea typeface="MS PGothic" pitchFamily="34" charset="-128"/>
              </a:defRPr>
            </a:lvl2pPr>
            <a:lvl3pPr algn="ctr" rtl="0" eaLnBrk="0" fontAlgn="base" hangingPunct="0">
              <a:spcBef>
                <a:spcPct val="0"/>
              </a:spcBef>
              <a:spcAft>
                <a:spcPct val="0"/>
              </a:spcAft>
              <a:defRPr sz="2600" b="1">
                <a:solidFill>
                  <a:srgbClr val="0A383C"/>
                </a:solidFill>
                <a:latin typeface="Microsoft Sans Serif" pitchFamily="34" charset="0"/>
                <a:ea typeface="MS PGothic" pitchFamily="34" charset="-128"/>
              </a:defRPr>
            </a:lvl3pPr>
            <a:lvl4pPr algn="ctr" rtl="0" eaLnBrk="0" fontAlgn="base" hangingPunct="0">
              <a:spcBef>
                <a:spcPct val="0"/>
              </a:spcBef>
              <a:spcAft>
                <a:spcPct val="0"/>
              </a:spcAft>
              <a:defRPr sz="2600" b="1">
                <a:solidFill>
                  <a:srgbClr val="0A383C"/>
                </a:solidFill>
                <a:latin typeface="Microsoft Sans Serif" pitchFamily="34" charset="0"/>
                <a:ea typeface="MS PGothic" pitchFamily="34" charset="-128"/>
              </a:defRPr>
            </a:lvl4pPr>
            <a:lvl5pPr algn="ctr" rtl="0" eaLnBrk="0" fontAlgn="base" hangingPunct="0">
              <a:spcBef>
                <a:spcPct val="0"/>
              </a:spcBef>
              <a:spcAft>
                <a:spcPct val="0"/>
              </a:spcAft>
              <a:defRPr sz="2600" b="1">
                <a:solidFill>
                  <a:srgbClr val="0A383C"/>
                </a:solidFill>
                <a:latin typeface="Microsoft Sans Serif" pitchFamily="34" charset="0"/>
                <a:ea typeface="MS PGothic" pitchFamily="34" charset="-128"/>
              </a:defRPr>
            </a:lvl5pPr>
            <a:lvl6pPr marL="457200" algn="ctr" rtl="0" eaLnBrk="0" fontAlgn="base" hangingPunct="0">
              <a:spcBef>
                <a:spcPct val="0"/>
              </a:spcBef>
              <a:spcAft>
                <a:spcPct val="0"/>
              </a:spcAft>
              <a:defRPr sz="2600" b="1">
                <a:solidFill>
                  <a:srgbClr val="0A383C"/>
                </a:solidFill>
                <a:latin typeface="Microsoft Sans Serif" pitchFamily="34" charset="0"/>
              </a:defRPr>
            </a:lvl6pPr>
            <a:lvl7pPr marL="914400" algn="ctr" rtl="0" eaLnBrk="0" fontAlgn="base" hangingPunct="0">
              <a:spcBef>
                <a:spcPct val="0"/>
              </a:spcBef>
              <a:spcAft>
                <a:spcPct val="0"/>
              </a:spcAft>
              <a:defRPr sz="2600" b="1">
                <a:solidFill>
                  <a:srgbClr val="0A383C"/>
                </a:solidFill>
                <a:latin typeface="Microsoft Sans Serif" pitchFamily="34" charset="0"/>
              </a:defRPr>
            </a:lvl7pPr>
            <a:lvl8pPr marL="1371600" algn="ctr" rtl="0" eaLnBrk="0" fontAlgn="base" hangingPunct="0">
              <a:spcBef>
                <a:spcPct val="0"/>
              </a:spcBef>
              <a:spcAft>
                <a:spcPct val="0"/>
              </a:spcAft>
              <a:defRPr sz="2600" b="1">
                <a:solidFill>
                  <a:srgbClr val="0A383C"/>
                </a:solidFill>
                <a:latin typeface="Microsoft Sans Serif" pitchFamily="34" charset="0"/>
              </a:defRPr>
            </a:lvl8pPr>
            <a:lvl9pPr marL="1828800" algn="ctr" rtl="0" eaLnBrk="0" fontAlgn="base" hangingPunct="0">
              <a:spcBef>
                <a:spcPct val="0"/>
              </a:spcBef>
              <a:spcAft>
                <a:spcPct val="0"/>
              </a:spcAft>
              <a:defRPr sz="2600" b="1">
                <a:solidFill>
                  <a:srgbClr val="0A383C"/>
                </a:solidFill>
                <a:latin typeface="Microsoft Sans Serif" pitchFamily="34" charset="0"/>
              </a:defRPr>
            </a:lvl9pPr>
          </a:lstStyle>
          <a:p>
            <a:r>
              <a:rPr lang="en-US" altLang="en-US" sz="1800" dirty="0" smtClean="0">
                <a:solidFill>
                  <a:srgbClr val="0066FF"/>
                </a:solidFill>
                <a:hlinkClick r:id="rId6"/>
              </a:rPr>
              <a:t>www.steps-centre.org/project/low_carbon_development</a:t>
            </a:r>
            <a:endParaRPr lang="en-US" altLang="en-US" sz="1800" dirty="0" smtClean="0">
              <a:solidFill>
                <a:srgbClr val="0066FF"/>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107950" y="2898775"/>
            <a:ext cx="8926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r>
              <a:rPr lang="en-GB" altLang="en-US" b="1">
                <a:latin typeface="Microsoft Sans Serif" pitchFamily="34" charset="0"/>
              </a:rPr>
              <a:t>Intended and unintended processes and power </a:t>
            </a:r>
            <a:r>
              <a:rPr lang="ja-JP" altLang="en-GB" b="1">
                <a:latin typeface="Microsoft Sans Serif" pitchFamily="34" charset="0"/>
              </a:rPr>
              <a:t>‘</a:t>
            </a:r>
            <a:r>
              <a:rPr lang="en-GB" altLang="ja-JP" b="1">
                <a:latin typeface="Microsoft Sans Serif" pitchFamily="34" charset="0"/>
              </a:rPr>
              <a:t>close down</a:t>
            </a:r>
            <a:r>
              <a:rPr lang="ja-JP" altLang="en-GB" b="1">
                <a:latin typeface="Microsoft Sans Serif" pitchFamily="34" charset="0"/>
              </a:rPr>
              <a:t>’</a:t>
            </a:r>
            <a:r>
              <a:rPr lang="en-GB" altLang="ja-JP" b="1">
                <a:latin typeface="Microsoft Sans Serif" pitchFamily="34" charset="0"/>
              </a:rPr>
              <a:t> pathways</a:t>
            </a:r>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p:txBody>
      </p:sp>
      <p:pic>
        <p:nvPicPr>
          <p:cNvPr id="19458" name="Picture 31" descr="tree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997075"/>
            <a:ext cx="5292725"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2" descr="http://www.whatsonxiamen.com/news_images/8793_carb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863" y="1700213"/>
            <a:ext cx="13541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00213"/>
            <a:ext cx="14081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19461" name="Picture 6" descr="http://www.meteorologynews.com/wp-content/uploads/2009/01/offshorewindturbin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5463" y="1700213"/>
            <a:ext cx="1390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8" descr="http://www.landcoalition.org/cpl-blog/wp-content/uploads/palm-oi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850" y="2779713"/>
            <a:ext cx="935038"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4797425"/>
            <a:ext cx="126047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12" name="Picture 16"/>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3644900"/>
            <a:ext cx="12604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sp>
        <p:nvSpPr>
          <p:cNvPr id="11" name="TextBox 10"/>
          <p:cNvSpPr txBox="1"/>
          <p:nvPr/>
        </p:nvSpPr>
        <p:spPr>
          <a:xfrm>
            <a:off x="2124075" y="5337175"/>
            <a:ext cx="5327650" cy="400050"/>
          </a:xfrm>
          <a:prstGeom prst="rect">
            <a:avLst/>
          </a:prstGeom>
          <a:noFill/>
        </p:spPr>
        <p:txBody>
          <a:bodyPr>
            <a:spAutoFit/>
          </a:bodyPr>
          <a:lstStyle/>
          <a:p>
            <a:pPr>
              <a:defRPr/>
            </a:pPr>
            <a:r>
              <a:rPr lang="en-GB" sz="2000" dirty="0">
                <a:latin typeface="+mj-lt"/>
                <a:ea typeface="+mn-ea"/>
                <a:cs typeface="Times New Roman" pitchFamily="18" charset="0"/>
              </a:rPr>
              <a:t>Historical contingency: Path dependence</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ChangeArrowheads="1"/>
          </p:cNvSpPr>
          <p:nvPr/>
        </p:nvSpPr>
        <p:spPr bwMode="auto">
          <a:xfrm>
            <a:off x="107950" y="2889250"/>
            <a:ext cx="8926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r>
              <a:rPr lang="en-GB" altLang="en-US" b="1">
                <a:latin typeface="Microsoft Sans Serif" pitchFamily="34" charset="0"/>
              </a:rPr>
              <a:t>Intended and unintended processes and power </a:t>
            </a:r>
            <a:r>
              <a:rPr lang="ja-JP" altLang="en-GB" b="1">
                <a:latin typeface="Microsoft Sans Serif" pitchFamily="34" charset="0"/>
              </a:rPr>
              <a:t>‘</a:t>
            </a:r>
            <a:r>
              <a:rPr lang="en-GB" altLang="ja-JP" b="1">
                <a:latin typeface="Microsoft Sans Serif" pitchFamily="34" charset="0"/>
              </a:rPr>
              <a:t>close down</a:t>
            </a:r>
            <a:r>
              <a:rPr lang="ja-JP" altLang="en-GB" b="1">
                <a:latin typeface="Microsoft Sans Serif" pitchFamily="34" charset="0"/>
              </a:rPr>
              <a:t>’</a:t>
            </a:r>
            <a:r>
              <a:rPr lang="en-GB" altLang="ja-JP" b="1">
                <a:latin typeface="Microsoft Sans Serif" pitchFamily="34" charset="0"/>
              </a:rPr>
              <a:t> pathways</a:t>
            </a:r>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p:txBody>
      </p:sp>
      <p:pic>
        <p:nvPicPr>
          <p:cNvPr id="21506" name="Picture 25" descr="tree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1997075"/>
            <a:ext cx="5292725" cy="380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2" descr="http://www.whatsonxiamen.com/news_images/8793_carb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863" y="1700213"/>
            <a:ext cx="13541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00213"/>
            <a:ext cx="14081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sp>
        <p:nvSpPr>
          <p:cNvPr id="21509" name="TextBox 9"/>
          <p:cNvSpPr txBox="1">
            <a:spLocks noChangeArrowheads="1"/>
          </p:cNvSpPr>
          <p:nvPr/>
        </p:nvSpPr>
        <p:spPr bwMode="auto">
          <a:xfrm>
            <a:off x="2306638" y="5337175"/>
            <a:ext cx="7234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r>
              <a:rPr lang="en-GB" altLang="en-US" sz="2000">
                <a:latin typeface="Microsoft Sans Serif" pitchFamily="34" charset="0"/>
              </a:rPr>
              <a:t>Politics: Interests, power – who frames the problem?</a:t>
            </a:r>
          </a:p>
        </p:txBody>
      </p:sp>
      <p:pic>
        <p:nvPicPr>
          <p:cNvPr id="922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450" y="3579813"/>
            <a:ext cx="15017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ChangeArrowheads="1"/>
          </p:cNvSpPr>
          <p:nvPr/>
        </p:nvSpPr>
        <p:spPr bwMode="auto">
          <a:xfrm>
            <a:off x="107950" y="2889250"/>
            <a:ext cx="8926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r>
              <a:rPr lang="en-GB" altLang="en-US" b="1">
                <a:latin typeface="Microsoft Sans Serif" pitchFamily="34" charset="0"/>
              </a:rPr>
              <a:t>Intended and unintended processes and power </a:t>
            </a:r>
            <a:r>
              <a:rPr lang="ja-JP" altLang="en-GB" b="1">
                <a:latin typeface="Microsoft Sans Serif" pitchFamily="34" charset="0"/>
              </a:rPr>
              <a:t>‘</a:t>
            </a:r>
            <a:r>
              <a:rPr lang="en-GB" altLang="ja-JP" b="1">
                <a:latin typeface="Microsoft Sans Serif" pitchFamily="34" charset="0"/>
              </a:rPr>
              <a:t>close down</a:t>
            </a:r>
            <a:r>
              <a:rPr lang="ja-JP" altLang="en-GB" b="1">
                <a:latin typeface="Microsoft Sans Serif" pitchFamily="34" charset="0"/>
              </a:rPr>
              <a:t>’</a:t>
            </a:r>
            <a:r>
              <a:rPr lang="en-GB" altLang="ja-JP" b="1">
                <a:latin typeface="Microsoft Sans Serif" pitchFamily="34" charset="0"/>
              </a:rPr>
              <a:t> pathways</a:t>
            </a:r>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00325"/>
            <a:ext cx="44640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00213"/>
            <a:ext cx="14081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3429000"/>
            <a:ext cx="1219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1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4729163"/>
            <a:ext cx="14398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sp>
        <p:nvSpPr>
          <p:cNvPr id="23558" name="TextBox 7"/>
          <p:cNvSpPr txBox="1">
            <a:spLocks noChangeArrowheads="1"/>
          </p:cNvSpPr>
          <p:nvPr/>
        </p:nvSpPr>
        <p:spPr bwMode="auto">
          <a:xfrm>
            <a:off x="1730375" y="5337175"/>
            <a:ext cx="6910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ctr"/>
            <a:r>
              <a:rPr lang="en-GB" altLang="en-US" sz="2000">
                <a:latin typeface="Microsoft Sans Serif" pitchFamily="34" charset="0"/>
              </a:rPr>
              <a:t>Economics: Lock-in to inferior technologies – even in competitive markets</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GB" altLang="en-US" sz="3200" smtClean="0"/>
              <a:t>Dominant framing: Hardware financing </a:t>
            </a:r>
          </a:p>
        </p:txBody>
      </p:sp>
      <p:graphicFrame>
        <p:nvGraphicFramePr>
          <p:cNvPr id="5" name="SmartArt Placeholder 4"/>
          <p:cNvGraphicFramePr>
            <a:graphicFrameLocks noGrp="1"/>
          </p:cNvGraphicFramePr>
          <p:nvPr>
            <p:ph type="dgm" idx="1"/>
          </p:nvPr>
        </p:nvGraphicFramePr>
        <p:xfrm>
          <a:off x="-432556" y="1448780"/>
          <a:ext cx="9901100" cy="4428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60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75" y="44450"/>
            <a:ext cx="11191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96222253"/>
              </p:ext>
            </p:extLst>
          </p:nvPr>
        </p:nvGraphicFramePr>
        <p:xfrm>
          <a:off x="-504564" y="2168860"/>
          <a:ext cx="6588732" cy="42844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40204332"/>
              </p:ext>
            </p:extLst>
          </p:nvPr>
        </p:nvGraphicFramePr>
        <p:xfrm>
          <a:off x="4968044" y="1397001"/>
          <a:ext cx="4104456" cy="2523608"/>
        </p:xfrm>
        <a:graphic>
          <a:graphicData uri="http://schemas.openxmlformats.org/drawingml/2006/table">
            <a:tbl>
              <a:tblPr firstRow="1" bandRow="1">
                <a:tableStyleId>{F5AB1C69-6EDB-4FF4-983F-18BD219EF322}</a:tableStyleId>
              </a:tblPr>
              <a:tblGrid>
                <a:gridCol w="1026114"/>
                <a:gridCol w="1026114"/>
                <a:gridCol w="1026114"/>
                <a:gridCol w="1026114"/>
              </a:tblGrid>
              <a:tr h="841203">
                <a:tc>
                  <a:txBody>
                    <a:bodyPr/>
                    <a:lstStyle/>
                    <a:p>
                      <a:pPr algn="ctr"/>
                      <a:endParaRPr lang="en-US" sz="1600" dirty="0"/>
                    </a:p>
                  </a:txBody>
                  <a:tcPr/>
                </a:tc>
                <a:tc>
                  <a:txBody>
                    <a:bodyPr/>
                    <a:lstStyle/>
                    <a:p>
                      <a:pPr algn="ctr"/>
                      <a:r>
                        <a:rPr lang="en-US" sz="1600" dirty="0" smtClean="0"/>
                        <a:t>CDM</a:t>
                      </a:r>
                      <a:r>
                        <a:rPr lang="en-US" sz="1600" baseline="0" dirty="0" smtClean="0"/>
                        <a:t> USD pc (2014)</a:t>
                      </a:r>
                      <a:endParaRPr lang="en-US" sz="1600" dirty="0"/>
                    </a:p>
                  </a:txBody>
                  <a:tcPr/>
                </a:tc>
                <a:tc>
                  <a:txBody>
                    <a:bodyPr/>
                    <a:lstStyle/>
                    <a:p>
                      <a:pPr algn="ctr"/>
                      <a:r>
                        <a:rPr lang="en-US" sz="1600" dirty="0" smtClean="0"/>
                        <a:t>CO2 </a:t>
                      </a:r>
                    </a:p>
                    <a:p>
                      <a:pPr algn="ctr"/>
                      <a:r>
                        <a:rPr lang="en-US" sz="1600" dirty="0" err="1" smtClean="0"/>
                        <a:t>tpc</a:t>
                      </a:r>
                      <a:r>
                        <a:rPr lang="en-US" sz="1600" dirty="0" smtClean="0"/>
                        <a:t> (2010)</a:t>
                      </a:r>
                      <a:endParaRPr lang="en-US" sz="1600" dirty="0"/>
                    </a:p>
                  </a:txBody>
                  <a:tcPr/>
                </a:tc>
                <a:tc>
                  <a:txBody>
                    <a:bodyPr/>
                    <a:lstStyle/>
                    <a:p>
                      <a:pPr algn="ctr"/>
                      <a:r>
                        <a:rPr lang="en-US" sz="1600" dirty="0" smtClean="0"/>
                        <a:t>USD </a:t>
                      </a:r>
                    </a:p>
                    <a:p>
                      <a:pPr algn="ctr"/>
                      <a:r>
                        <a:rPr lang="en-US" sz="1600" dirty="0" err="1" smtClean="0"/>
                        <a:t>pt</a:t>
                      </a:r>
                      <a:r>
                        <a:rPr lang="en-US" sz="1600" dirty="0" smtClean="0"/>
                        <a:t> CO2</a:t>
                      </a:r>
                      <a:endParaRPr lang="en-US" sz="1600" dirty="0"/>
                    </a:p>
                  </a:txBody>
                  <a:tcPr/>
                </a:tc>
              </a:tr>
              <a:tr h="336481">
                <a:tc>
                  <a:txBody>
                    <a:bodyPr/>
                    <a:lstStyle/>
                    <a:p>
                      <a:pPr algn="r"/>
                      <a:r>
                        <a:rPr lang="en-US" sz="1600" dirty="0" smtClean="0"/>
                        <a:t>China</a:t>
                      </a:r>
                      <a:endParaRPr lang="en-US" sz="1600" dirty="0"/>
                    </a:p>
                  </a:txBody>
                  <a:tcPr/>
                </a:tc>
                <a:tc>
                  <a:txBody>
                    <a:bodyPr/>
                    <a:lstStyle/>
                    <a:p>
                      <a:pPr algn="ctr"/>
                      <a:r>
                        <a:rPr lang="en-US" sz="1600" dirty="0" smtClean="0"/>
                        <a:t>154</a:t>
                      </a:r>
                      <a:endParaRPr lang="en-US" sz="1600" dirty="0"/>
                    </a:p>
                  </a:txBody>
                  <a:tcPr/>
                </a:tc>
                <a:tc>
                  <a:txBody>
                    <a:bodyPr/>
                    <a:lstStyle/>
                    <a:p>
                      <a:pPr algn="ctr"/>
                      <a:r>
                        <a:rPr lang="en-US" sz="1600" dirty="0" smtClean="0"/>
                        <a:t>6.15</a:t>
                      </a:r>
                      <a:endParaRPr lang="en-US" sz="1600" dirty="0"/>
                    </a:p>
                  </a:txBody>
                  <a:tcPr/>
                </a:tc>
                <a:tc>
                  <a:txBody>
                    <a:bodyPr/>
                    <a:lstStyle/>
                    <a:p>
                      <a:pPr algn="ctr"/>
                      <a:r>
                        <a:rPr lang="en-US" sz="1600" dirty="0" smtClean="0"/>
                        <a:t>25</a:t>
                      </a:r>
                      <a:endParaRPr lang="en-US" sz="1600" dirty="0"/>
                    </a:p>
                  </a:txBody>
                  <a:tcPr/>
                </a:tc>
              </a:tr>
              <a:tr h="336481">
                <a:tc>
                  <a:txBody>
                    <a:bodyPr/>
                    <a:lstStyle/>
                    <a:p>
                      <a:pPr algn="r"/>
                      <a:r>
                        <a:rPr lang="en-US" sz="1600" dirty="0" smtClean="0"/>
                        <a:t>Mexico</a:t>
                      </a:r>
                      <a:endParaRPr lang="en-US" sz="1600" dirty="0"/>
                    </a:p>
                  </a:txBody>
                  <a:tcPr/>
                </a:tc>
                <a:tc>
                  <a:txBody>
                    <a:bodyPr/>
                    <a:lstStyle/>
                    <a:p>
                      <a:pPr algn="ctr"/>
                      <a:r>
                        <a:rPr lang="en-US" sz="1600" dirty="0" smtClean="0"/>
                        <a:t>104</a:t>
                      </a:r>
                      <a:endParaRPr lang="en-US" sz="1600" dirty="0"/>
                    </a:p>
                  </a:txBody>
                  <a:tcPr/>
                </a:tc>
                <a:tc>
                  <a:txBody>
                    <a:bodyPr/>
                    <a:lstStyle/>
                    <a:p>
                      <a:pPr algn="ctr"/>
                      <a:r>
                        <a:rPr lang="en-US" sz="1600" dirty="0" smtClean="0"/>
                        <a:t>3.86</a:t>
                      </a:r>
                      <a:endParaRPr lang="en-US" sz="1600" dirty="0"/>
                    </a:p>
                  </a:txBody>
                  <a:tcPr/>
                </a:tc>
                <a:tc>
                  <a:txBody>
                    <a:bodyPr/>
                    <a:lstStyle/>
                    <a:p>
                      <a:pPr algn="ctr"/>
                      <a:r>
                        <a:rPr lang="en-US" sz="1600" dirty="0" smtClean="0"/>
                        <a:t>27</a:t>
                      </a:r>
                      <a:endParaRPr lang="en-US" sz="1600" dirty="0"/>
                    </a:p>
                  </a:txBody>
                  <a:tcPr/>
                </a:tc>
              </a:tr>
              <a:tr h="336481">
                <a:tc>
                  <a:txBody>
                    <a:bodyPr/>
                    <a:lstStyle/>
                    <a:p>
                      <a:pPr algn="r"/>
                      <a:r>
                        <a:rPr lang="en-US" sz="1600" dirty="0" smtClean="0"/>
                        <a:t>Brazil</a:t>
                      </a:r>
                      <a:endParaRPr lang="en-US" sz="1600" dirty="0"/>
                    </a:p>
                  </a:txBody>
                  <a:tcPr/>
                </a:tc>
                <a:tc>
                  <a:txBody>
                    <a:bodyPr/>
                    <a:lstStyle/>
                    <a:p>
                      <a:pPr algn="ctr"/>
                      <a:r>
                        <a:rPr lang="en-US" sz="1600" dirty="0" smtClean="0"/>
                        <a:t>100</a:t>
                      </a:r>
                      <a:endParaRPr lang="en-US" sz="1600" dirty="0"/>
                    </a:p>
                  </a:txBody>
                  <a:tcPr/>
                </a:tc>
                <a:tc>
                  <a:txBody>
                    <a:bodyPr/>
                    <a:lstStyle/>
                    <a:p>
                      <a:pPr algn="ctr"/>
                      <a:r>
                        <a:rPr lang="en-US" sz="1600" dirty="0" smtClean="0"/>
                        <a:t>2.13</a:t>
                      </a:r>
                      <a:endParaRPr lang="en-US" sz="1600" dirty="0"/>
                    </a:p>
                  </a:txBody>
                  <a:tcPr/>
                </a:tc>
                <a:tc>
                  <a:txBody>
                    <a:bodyPr/>
                    <a:lstStyle/>
                    <a:p>
                      <a:pPr algn="ctr"/>
                      <a:r>
                        <a:rPr lang="en-US" sz="1600" dirty="0" smtClean="0"/>
                        <a:t>47</a:t>
                      </a:r>
                      <a:endParaRPr lang="en-US" sz="1600" dirty="0"/>
                    </a:p>
                  </a:txBody>
                  <a:tcPr/>
                </a:tc>
              </a:tr>
              <a:tr h="336481">
                <a:tc>
                  <a:txBody>
                    <a:bodyPr/>
                    <a:lstStyle/>
                    <a:p>
                      <a:pPr algn="r"/>
                      <a:r>
                        <a:rPr lang="en-US" sz="1600" dirty="0" smtClean="0"/>
                        <a:t>India</a:t>
                      </a:r>
                      <a:endParaRPr lang="en-US" sz="1600" dirty="0"/>
                    </a:p>
                  </a:txBody>
                  <a:tcPr/>
                </a:tc>
                <a:tc>
                  <a:txBody>
                    <a:bodyPr/>
                    <a:lstStyle/>
                    <a:p>
                      <a:pPr algn="ctr"/>
                      <a:r>
                        <a:rPr lang="en-US" sz="1600" dirty="0" smtClean="0"/>
                        <a:t>31</a:t>
                      </a:r>
                      <a:endParaRPr lang="en-US" sz="1600" dirty="0"/>
                    </a:p>
                  </a:txBody>
                  <a:tcPr/>
                </a:tc>
                <a:tc>
                  <a:txBody>
                    <a:bodyPr/>
                    <a:lstStyle/>
                    <a:p>
                      <a:pPr algn="ctr"/>
                      <a:r>
                        <a:rPr lang="en-US" sz="1600" dirty="0" smtClean="0"/>
                        <a:t>1.62</a:t>
                      </a:r>
                      <a:endParaRPr lang="en-US" sz="1600" dirty="0"/>
                    </a:p>
                  </a:txBody>
                  <a:tcPr/>
                </a:tc>
                <a:tc>
                  <a:txBody>
                    <a:bodyPr/>
                    <a:lstStyle/>
                    <a:p>
                      <a:pPr algn="ctr"/>
                      <a:r>
                        <a:rPr lang="en-US" sz="1600" dirty="0" smtClean="0"/>
                        <a:t>19</a:t>
                      </a:r>
                      <a:endParaRPr lang="en-US" sz="1600" dirty="0"/>
                    </a:p>
                  </a:txBody>
                  <a:tcPr/>
                </a:tc>
              </a:tr>
              <a:tr h="336481">
                <a:tc>
                  <a:txBody>
                    <a:bodyPr/>
                    <a:lstStyle/>
                    <a:p>
                      <a:pPr algn="r"/>
                      <a:r>
                        <a:rPr lang="en-US" sz="1600" dirty="0" smtClean="0"/>
                        <a:t>Africa</a:t>
                      </a: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1.09</a:t>
                      </a:r>
                      <a:endParaRPr lang="en-US" sz="1600" dirty="0"/>
                    </a:p>
                  </a:txBody>
                  <a:tcPr/>
                </a:tc>
                <a:tc>
                  <a:txBody>
                    <a:bodyPr/>
                    <a:lstStyle/>
                    <a:p>
                      <a:pPr algn="ctr"/>
                      <a:r>
                        <a:rPr lang="en-US" sz="1600" dirty="0" smtClean="0"/>
                        <a:t>9</a:t>
                      </a:r>
                      <a:endParaRPr lang="en-US" sz="1600" dirty="0"/>
                    </a:p>
                  </a:txBody>
                  <a:tcPr/>
                </a:tc>
              </a:tr>
            </a:tbl>
          </a:graphicData>
        </a:graphic>
      </p:graphicFrame>
      <p:sp>
        <p:nvSpPr>
          <p:cNvPr id="5" name="TextBox 5"/>
          <p:cNvSpPr txBox="1">
            <a:spLocks noChangeArrowheads="1"/>
          </p:cNvSpPr>
          <p:nvPr/>
        </p:nvSpPr>
        <p:spPr bwMode="auto">
          <a:xfrm>
            <a:off x="0" y="1384302"/>
            <a:ext cx="2562212"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ctr"/>
            <a:r>
              <a:rPr lang="en-GB" altLang="en-US" sz="1600" b="1" u="sng" dirty="0">
                <a:latin typeface="Calibri" pitchFamily="34" charset="0"/>
              </a:rPr>
              <a:t>Key</a:t>
            </a:r>
          </a:p>
          <a:p>
            <a:pPr algn="ctr"/>
            <a:r>
              <a:rPr lang="en-GB" altLang="en-US" sz="1600" dirty="0" smtClean="0">
                <a:latin typeface="Calibri" pitchFamily="34" charset="0"/>
              </a:rPr>
              <a:t>ROW</a:t>
            </a:r>
            <a:r>
              <a:rPr lang="en-GB" altLang="en-US" sz="1600" dirty="0">
                <a:latin typeface="Calibri" pitchFamily="34" charset="0"/>
              </a:rPr>
              <a:t>: Rest of the </a:t>
            </a:r>
            <a:r>
              <a:rPr lang="en-GB" altLang="en-US" sz="1600" dirty="0" smtClean="0">
                <a:latin typeface="Calibri" pitchFamily="34" charset="0"/>
              </a:rPr>
              <a:t>World</a:t>
            </a:r>
            <a:endParaRPr lang="en-GB" altLang="en-US" sz="1600" dirty="0">
              <a:latin typeface="Calibri" pitchFamily="34" charset="0"/>
            </a:endParaRPr>
          </a:p>
        </p:txBody>
      </p:sp>
      <p:sp>
        <p:nvSpPr>
          <p:cNvPr id="6" name="TextBox 5"/>
          <p:cNvSpPr txBox="1"/>
          <p:nvPr/>
        </p:nvSpPr>
        <p:spPr>
          <a:xfrm>
            <a:off x="4392488" y="5765194"/>
            <a:ext cx="4968044" cy="400110"/>
          </a:xfrm>
          <a:prstGeom prst="rect">
            <a:avLst/>
          </a:prstGeom>
          <a:noFill/>
        </p:spPr>
        <p:txBody>
          <a:bodyPr wrap="square" rtlCol="0">
            <a:spAutoFit/>
          </a:bodyPr>
          <a:lstStyle/>
          <a:p>
            <a:r>
              <a:rPr lang="en-GB" sz="1000" i="1" dirty="0">
                <a:latin typeface="Calibri" panose="020F0502020204030204" pitchFamily="34" charset="0"/>
              </a:rPr>
              <a:t>Sources</a:t>
            </a:r>
            <a:r>
              <a:rPr lang="en-GB" sz="1000" dirty="0">
                <a:latin typeface="Calibri" panose="020F0502020204030204" pitchFamily="34" charset="0"/>
              </a:rPr>
              <a:t>: Authors, based on </a:t>
            </a:r>
            <a:r>
              <a:rPr lang="en-GB" sz="1000" dirty="0" smtClean="0">
                <a:latin typeface="Calibri" panose="020F0502020204030204" pitchFamily="34" charset="0"/>
              </a:rPr>
              <a:t>analysis of the CDM </a:t>
            </a:r>
            <a:r>
              <a:rPr lang="en-GB" sz="1000" dirty="0">
                <a:latin typeface="Calibri" panose="020F0502020204030204" pitchFamily="34" charset="0"/>
              </a:rPr>
              <a:t>pipeline; World Development Indicators; </a:t>
            </a:r>
            <a:r>
              <a:rPr lang="en-GB" sz="1000" u="sng" dirty="0">
                <a:latin typeface="Calibri" panose="020F0502020204030204" pitchFamily="34" charset="0"/>
                <a:hlinkClick r:id="rId3"/>
              </a:rPr>
              <a:t>http://www.nationsonline.org/oneworld/world_population.htm</a:t>
            </a:r>
            <a:endParaRPr lang="en-GB" sz="1000" dirty="0">
              <a:latin typeface="Calibri" panose="020F0502020204030204" pitchFamily="34" charset="0"/>
            </a:endParaRPr>
          </a:p>
        </p:txBody>
      </p:sp>
      <p:sp>
        <p:nvSpPr>
          <p:cNvPr id="9" name="TextBox 8"/>
          <p:cNvSpPr txBox="1"/>
          <p:nvPr/>
        </p:nvSpPr>
        <p:spPr>
          <a:xfrm>
            <a:off x="53683" y="185735"/>
            <a:ext cx="9090318" cy="830997"/>
          </a:xfrm>
          <a:prstGeom prst="rect">
            <a:avLst/>
          </a:prstGeom>
          <a:noFill/>
        </p:spPr>
        <p:txBody>
          <a:bodyPr wrap="square" rtlCol="0">
            <a:spAutoFit/>
          </a:bodyPr>
          <a:lstStyle/>
          <a:p>
            <a:pPr algn="ctr"/>
            <a:r>
              <a:rPr lang="en-GB" altLang="en-US" dirty="0">
                <a:solidFill>
                  <a:schemeClr val="hlink"/>
                </a:solidFill>
                <a:latin typeface="Calibri" pitchFamily="34" charset="0"/>
              </a:rPr>
              <a:t>Accumulated investment through the CDM in </a:t>
            </a:r>
            <a:r>
              <a:rPr lang="en-GB" altLang="en-US" dirty="0" smtClean="0">
                <a:solidFill>
                  <a:schemeClr val="hlink"/>
                </a:solidFill>
                <a:latin typeface="Calibri" pitchFamily="34" charset="0"/>
              </a:rPr>
              <a:t>countries </a:t>
            </a:r>
            <a:r>
              <a:rPr lang="en-GB" altLang="en-US" dirty="0">
                <a:solidFill>
                  <a:schemeClr val="hlink"/>
                </a:solidFill>
                <a:latin typeface="Calibri" pitchFamily="34" charset="0"/>
              </a:rPr>
              <a:t>and regions as at end of January </a:t>
            </a:r>
            <a:r>
              <a:rPr lang="en-GB" altLang="en-US" dirty="0" smtClean="0">
                <a:solidFill>
                  <a:schemeClr val="hlink"/>
                </a:solidFill>
                <a:latin typeface="Calibri" pitchFamily="34" charset="0"/>
              </a:rPr>
              <a:t>2014 </a:t>
            </a:r>
            <a:r>
              <a:rPr lang="en-GB" altLang="en-US" sz="2000" dirty="0" smtClean="0">
                <a:solidFill>
                  <a:schemeClr val="hlink"/>
                </a:solidFill>
                <a:latin typeface="Calibri" pitchFamily="34" charset="0"/>
              </a:rPr>
              <a:t>(</a:t>
            </a:r>
            <a:r>
              <a:rPr lang="en-GB" altLang="en-US" sz="2000" dirty="0">
                <a:solidFill>
                  <a:schemeClr val="hlink"/>
                </a:solidFill>
                <a:latin typeface="Calibri" pitchFamily="34" charset="0"/>
                <a:hlinkClick r:id="rId4"/>
              </a:rPr>
              <a:t>http://www.cdmpipeline.org</a:t>
            </a:r>
            <a:r>
              <a:rPr lang="en-GB" altLang="en-US" sz="2000" dirty="0">
                <a:solidFill>
                  <a:schemeClr val="hlink"/>
                </a:solidFill>
                <a:latin typeface="Calibri" pitchFamily="34" charset="0"/>
              </a:rPr>
              <a:t>)</a:t>
            </a:r>
          </a:p>
        </p:txBody>
      </p:sp>
    </p:spTree>
    <p:extLst>
      <p:ext uri="{BB962C8B-B14F-4D97-AF65-F5344CB8AC3E}">
        <p14:creationId xmlns:p14="http://schemas.microsoft.com/office/powerpoint/2010/main" val="12483361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88248775"/>
              </p:ext>
            </p:extLst>
          </p:nvPr>
        </p:nvGraphicFramePr>
        <p:xfrm>
          <a:off x="515938" y="1295400"/>
          <a:ext cx="8124514" cy="4480272"/>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p:txBody>
          <a:bodyPr/>
          <a:lstStyle/>
          <a:p>
            <a:r>
              <a:rPr lang="en-US" dirty="0" smtClean="0"/>
              <a:t>CDM project investment per </a:t>
            </a:r>
            <a:r>
              <a:rPr lang="en-US" dirty="0" err="1" smtClean="0"/>
              <a:t>tonne</a:t>
            </a:r>
            <a:r>
              <a:rPr lang="en-US" dirty="0" smtClean="0"/>
              <a:t> CO2 emissions</a:t>
            </a:r>
            <a:endParaRPr lang="en-US" dirty="0"/>
          </a:p>
        </p:txBody>
      </p:sp>
      <p:sp>
        <p:nvSpPr>
          <p:cNvPr id="9" name="TextBox 8"/>
          <p:cNvSpPr txBox="1"/>
          <p:nvPr/>
        </p:nvSpPr>
        <p:spPr>
          <a:xfrm>
            <a:off x="4103948" y="5847075"/>
            <a:ext cx="4968044" cy="246221"/>
          </a:xfrm>
          <a:prstGeom prst="rect">
            <a:avLst/>
          </a:prstGeom>
          <a:noFill/>
        </p:spPr>
        <p:txBody>
          <a:bodyPr wrap="square" rtlCol="0">
            <a:spAutoFit/>
          </a:bodyPr>
          <a:lstStyle/>
          <a:p>
            <a:pPr algn="r"/>
            <a:r>
              <a:rPr lang="en-GB" sz="1000" i="1" dirty="0" smtClean="0">
                <a:latin typeface="Calibri" panose="020F0502020204030204" pitchFamily="34" charset="0"/>
              </a:rPr>
              <a:t>Source</a:t>
            </a:r>
            <a:r>
              <a:rPr lang="en-GB" sz="1000" dirty="0" smtClean="0">
                <a:latin typeface="Calibri" panose="020F0502020204030204" pitchFamily="34" charset="0"/>
              </a:rPr>
              <a:t>: </a:t>
            </a:r>
            <a:r>
              <a:rPr lang="en-GB" sz="1000" dirty="0">
                <a:latin typeface="Calibri" panose="020F0502020204030204" pitchFamily="34" charset="0"/>
              </a:rPr>
              <a:t>Authors, based on </a:t>
            </a:r>
            <a:r>
              <a:rPr lang="en-GB" sz="1000" dirty="0" smtClean="0">
                <a:latin typeface="Calibri" panose="020F0502020204030204" pitchFamily="34" charset="0"/>
              </a:rPr>
              <a:t>analysis of the CDM pipeline</a:t>
            </a:r>
            <a:endParaRPr lang="en-GB" sz="1000" dirty="0">
              <a:latin typeface="Calibri" panose="020F0502020204030204" pitchFamily="34" charset="0"/>
            </a:endParaRPr>
          </a:p>
        </p:txBody>
      </p:sp>
    </p:spTree>
    <p:extLst>
      <p:ext uri="{BB962C8B-B14F-4D97-AF65-F5344CB8AC3E}">
        <p14:creationId xmlns:p14="http://schemas.microsoft.com/office/powerpoint/2010/main" val="20710291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Chart 8"/>
          <p:cNvGraphicFramePr>
            <a:graphicFrameLocks noGrp="1" noChangeAspect="1"/>
          </p:cNvGraphicFramePr>
          <p:nvPr>
            <p:extLst>
              <p:ext uri="{D42A27DB-BD31-4B8C-83A1-F6EECF244321}">
                <p14:modId xmlns:p14="http://schemas.microsoft.com/office/powerpoint/2010/main" val="3943842631"/>
              </p:ext>
            </p:extLst>
          </p:nvPr>
        </p:nvGraphicFramePr>
        <p:xfrm>
          <a:off x="254963" y="1102952"/>
          <a:ext cx="8634074" cy="56505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712580" y="5733256"/>
            <a:ext cx="3632854" cy="276999"/>
          </a:xfrm>
          <a:prstGeom prst="rect">
            <a:avLst/>
          </a:prstGeom>
          <a:noFill/>
        </p:spPr>
        <p:txBody>
          <a:bodyPr wrap="none" rtlCol="0">
            <a:spAutoFit/>
          </a:bodyPr>
          <a:lstStyle/>
          <a:p>
            <a:pPr algn="ctr" eaLnBrk="1" hangingPunct="1">
              <a:spcBef>
                <a:spcPct val="0"/>
              </a:spcBef>
            </a:pPr>
            <a:r>
              <a:rPr lang="en-GB" sz="1200" i="1" dirty="0">
                <a:solidFill>
                  <a:srgbClr val="004846"/>
                </a:solidFill>
                <a:latin typeface="Calibri" panose="020F0502020204030204" pitchFamily="34" charset="0"/>
                <a:cs typeface="Times New Roman" pitchFamily="18" charset="0"/>
              </a:rPr>
              <a:t>Source</a:t>
            </a:r>
            <a:r>
              <a:rPr lang="en-GB" sz="1200" dirty="0">
                <a:solidFill>
                  <a:srgbClr val="004846"/>
                </a:solidFill>
                <a:latin typeface="Calibri" panose="020F0502020204030204" pitchFamily="34" charset="0"/>
                <a:cs typeface="Times New Roman" pitchFamily="18" charset="0"/>
              </a:rPr>
              <a:t>: </a:t>
            </a:r>
            <a:r>
              <a:rPr lang="en-GB" sz="1200" dirty="0" smtClean="0">
                <a:solidFill>
                  <a:srgbClr val="004846"/>
                </a:solidFill>
                <a:latin typeface="Calibri" panose="020F0502020204030204" pitchFamily="34" charset="0"/>
                <a:cs typeface="Times New Roman" pitchFamily="18" charset="0"/>
              </a:rPr>
              <a:t>Authors, </a:t>
            </a:r>
            <a:r>
              <a:rPr lang="en-GB" sz="1200" dirty="0">
                <a:solidFill>
                  <a:srgbClr val="004846"/>
                </a:solidFill>
                <a:latin typeface="Calibri" panose="020F0502020204030204" pitchFamily="34" charset="0"/>
                <a:cs typeface="Times New Roman" pitchFamily="18" charset="0"/>
              </a:rPr>
              <a:t>based on analysis of the CDM pipeline</a:t>
            </a:r>
          </a:p>
        </p:txBody>
      </p:sp>
      <p:sp>
        <p:nvSpPr>
          <p:cNvPr id="7" name="Rectangle 6"/>
          <p:cNvSpPr>
            <a:spLocks noChangeArrowheads="1"/>
          </p:cNvSpPr>
          <p:nvPr/>
        </p:nvSpPr>
        <p:spPr bwMode="auto">
          <a:xfrm>
            <a:off x="3923928" y="2780928"/>
            <a:ext cx="4762500" cy="3344863"/>
          </a:xfrm>
          <a:prstGeom prst="rect">
            <a:avLst/>
          </a:prstGeom>
          <a:noFill/>
          <a:ln w="9525">
            <a:noFill/>
            <a:miter lim="800000"/>
            <a:headEnd/>
            <a:tailEnd/>
          </a:ln>
        </p:spPr>
        <p:txBody>
          <a:bodyPr/>
          <a:lstStyle/>
          <a:p>
            <a:pPr marL="342900" indent="-342900" eaLnBrk="1" hangingPunct="1">
              <a:spcAft>
                <a:spcPct val="20000"/>
              </a:spcAft>
              <a:buFontTx/>
              <a:buChar char="•"/>
            </a:pPr>
            <a:r>
              <a:rPr lang="en-GB" sz="2000" dirty="0">
                <a:solidFill>
                  <a:srgbClr val="004846"/>
                </a:solidFill>
                <a:latin typeface="Calibri" panose="020F0502020204030204" pitchFamily="34" charset="0"/>
                <a:cs typeface="Times New Roman" pitchFamily="18" charset="0"/>
              </a:rPr>
              <a:t>90% registered CDM projects use seven types of technology</a:t>
            </a:r>
          </a:p>
          <a:p>
            <a:pPr marL="342900" indent="-342900" eaLnBrk="1" hangingPunct="1">
              <a:spcAft>
                <a:spcPct val="20000"/>
              </a:spcAft>
              <a:buFontTx/>
              <a:buChar char="•"/>
            </a:pPr>
            <a:r>
              <a:rPr lang="en-GB" sz="2000" dirty="0">
                <a:solidFill>
                  <a:srgbClr val="004846"/>
                </a:solidFill>
                <a:latin typeface="Calibri" panose="020F0502020204030204" pitchFamily="34" charset="0"/>
                <a:cs typeface="Times New Roman" pitchFamily="18" charset="0"/>
              </a:rPr>
              <a:t>Only two </a:t>
            </a:r>
            <a:r>
              <a:rPr lang="en-GB" sz="2000" i="1" dirty="0">
                <a:solidFill>
                  <a:srgbClr val="004846"/>
                </a:solidFill>
                <a:latin typeface="Calibri" panose="020F0502020204030204" pitchFamily="34" charset="0"/>
                <a:cs typeface="Times New Roman" pitchFamily="18" charset="0"/>
              </a:rPr>
              <a:t>new</a:t>
            </a:r>
            <a:r>
              <a:rPr lang="en-GB" sz="2000" dirty="0">
                <a:solidFill>
                  <a:srgbClr val="004846"/>
                </a:solidFill>
                <a:latin typeface="Calibri" panose="020F0502020204030204" pitchFamily="34" charset="0"/>
                <a:cs typeface="Times New Roman" pitchFamily="18" charset="0"/>
              </a:rPr>
              <a:t> renewable energy technologies (although wind is mature relative to other new renewables)</a:t>
            </a:r>
          </a:p>
          <a:p>
            <a:pPr marL="342900" indent="-342900" eaLnBrk="1" hangingPunct="1">
              <a:spcAft>
                <a:spcPct val="20000"/>
              </a:spcAft>
              <a:buFontTx/>
              <a:buChar char="•"/>
            </a:pPr>
            <a:r>
              <a:rPr lang="en-GB" sz="2000" dirty="0">
                <a:solidFill>
                  <a:srgbClr val="004846"/>
                </a:solidFill>
                <a:latin typeface="Calibri" panose="020F0502020204030204" pitchFamily="34" charset="0"/>
                <a:cs typeface="Times New Roman" pitchFamily="18" charset="0"/>
              </a:rPr>
              <a:t>Solar about 5% of portfolio</a:t>
            </a:r>
          </a:p>
        </p:txBody>
      </p:sp>
      <p:sp>
        <p:nvSpPr>
          <p:cNvPr id="8" name="Text Box 5"/>
          <p:cNvSpPr txBox="1">
            <a:spLocks noChangeArrowheads="1"/>
          </p:cNvSpPr>
          <p:nvPr/>
        </p:nvSpPr>
        <p:spPr bwMode="auto">
          <a:xfrm>
            <a:off x="350322" y="201613"/>
            <a:ext cx="8443356" cy="646331"/>
          </a:xfrm>
          <a:prstGeom prst="rect">
            <a:avLst/>
          </a:prstGeom>
          <a:noFill/>
          <a:ln w="9525">
            <a:noFill/>
            <a:miter lim="800000"/>
            <a:headEnd/>
            <a:tailEnd/>
          </a:ln>
          <a:effectLst/>
        </p:spPr>
        <p:txBody>
          <a:bodyPr wrap="square">
            <a:spAutoFit/>
          </a:bodyPr>
          <a:lstStyle/>
          <a:p>
            <a:pPr eaLnBrk="1" hangingPunct="1">
              <a:spcBef>
                <a:spcPct val="0"/>
              </a:spcBef>
            </a:pPr>
            <a:r>
              <a:rPr lang="en-GB" sz="1800" dirty="0">
                <a:solidFill>
                  <a:srgbClr val="326065"/>
                </a:solidFill>
                <a:latin typeface="Calibri" panose="020F0502020204030204" pitchFamily="34" charset="0"/>
                <a:cs typeface="Arial" pitchFamily="34" charset="0"/>
              </a:rPr>
              <a:t>Number of registered CDM projects as at end of January 2014, by project type (7412 total registered projects) (</a:t>
            </a:r>
            <a:r>
              <a:rPr lang="en-GB" sz="1800" dirty="0">
                <a:solidFill>
                  <a:srgbClr val="326065"/>
                </a:solidFill>
                <a:latin typeface="Calibri" panose="020F0502020204030204" pitchFamily="34" charset="0"/>
                <a:cs typeface="Arial" pitchFamily="34" charset="0"/>
                <a:hlinkClick r:id="rId4"/>
              </a:rPr>
              <a:t>http://www.cdmpipeline.org</a:t>
            </a:r>
            <a:r>
              <a:rPr lang="en-GB" sz="1800" dirty="0">
                <a:solidFill>
                  <a:srgbClr val="326065"/>
                </a:solidFill>
                <a:latin typeface="Calibri" panose="020F0502020204030204" pitchFamily="34" charset="0"/>
                <a:cs typeface="Arial" pitchFamily="34" charset="0"/>
              </a:rPr>
              <a:t>)</a:t>
            </a:r>
          </a:p>
        </p:txBody>
      </p:sp>
    </p:spTree>
    <p:extLst>
      <p:ext uri="{BB962C8B-B14F-4D97-AF65-F5344CB8AC3E}">
        <p14:creationId xmlns:p14="http://schemas.microsoft.com/office/powerpoint/2010/main" val="33081248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3" name="Title 1"/>
          <p:cNvSpPr>
            <a:spLocks noGrp="1"/>
          </p:cNvSpPr>
          <p:nvPr>
            <p:ph type="title"/>
          </p:nvPr>
        </p:nvSpPr>
        <p:spPr>
          <a:xfrm>
            <a:off x="515937" y="224644"/>
            <a:ext cx="7900987" cy="990600"/>
          </a:xfrm>
        </p:spPr>
        <p:txBody>
          <a:bodyPr/>
          <a:lstStyle/>
          <a:p>
            <a:pPr algn="l"/>
            <a:r>
              <a:rPr lang="en-GB" altLang="en-US" dirty="0" smtClean="0"/>
              <a:t>Alternative framing: </a:t>
            </a:r>
            <a:br>
              <a:rPr lang="en-GB" altLang="en-US" dirty="0" smtClean="0"/>
            </a:br>
            <a:r>
              <a:rPr lang="en-GB" altLang="en-US" b="0" dirty="0" smtClean="0"/>
              <a:t>Building indigenous technological capacities</a:t>
            </a:r>
            <a:br>
              <a:rPr lang="en-GB" altLang="en-US" b="0" dirty="0" smtClean="0"/>
            </a:br>
            <a:r>
              <a:rPr lang="en-GB" altLang="en-US" b="0" dirty="0" smtClean="0"/>
              <a:t>within innovation systems</a:t>
            </a:r>
          </a:p>
        </p:txBody>
      </p:sp>
      <p:sp>
        <p:nvSpPr>
          <p:cNvPr id="33794" name="Rectangle 31"/>
          <p:cNvSpPr>
            <a:spLocks noChangeArrowheads="1"/>
          </p:cNvSpPr>
          <p:nvPr/>
        </p:nvSpPr>
        <p:spPr bwMode="auto">
          <a:xfrm>
            <a:off x="152400" y="152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txBody>
          <a:bodyPr wrap="none" anchor="ctr">
            <a:spAutoFit/>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US" altLang="en-US"/>
          </a:p>
        </p:txBody>
      </p:sp>
      <p:sp>
        <p:nvSpPr>
          <p:cNvPr id="33795" name="AutoShape 30"/>
          <p:cNvSpPr>
            <a:spLocks noChangeAspect="1" noChangeArrowheads="1" noTextEdit="1"/>
          </p:cNvSpPr>
          <p:nvPr/>
        </p:nvSpPr>
        <p:spPr bwMode="auto">
          <a:xfrm>
            <a:off x="611188" y="1681163"/>
            <a:ext cx="7877175"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33797" name="Group 17"/>
          <p:cNvGrpSpPr>
            <a:grpSpLocks/>
          </p:cNvGrpSpPr>
          <p:nvPr/>
        </p:nvGrpSpPr>
        <p:grpSpPr bwMode="auto">
          <a:xfrm>
            <a:off x="296416" y="3806307"/>
            <a:ext cx="2986952" cy="1168265"/>
            <a:chOff x="295" y="2103"/>
            <a:chExt cx="1773" cy="637"/>
          </a:xfrm>
        </p:grpSpPr>
        <p:sp>
          <p:nvSpPr>
            <p:cNvPr id="33818" name="Rectangle 20"/>
            <p:cNvSpPr>
              <a:spLocks noChangeArrowheads="1"/>
            </p:cNvSpPr>
            <p:nvPr/>
          </p:nvSpPr>
          <p:spPr bwMode="auto">
            <a:xfrm>
              <a:off x="295" y="2103"/>
              <a:ext cx="1534" cy="637"/>
            </a:xfrm>
            <a:prstGeom prst="rect">
              <a:avLst/>
            </a:prstGeom>
            <a:solidFill>
              <a:srgbClr val="66FF66"/>
            </a:solidFill>
            <a:ln w="1651">
              <a:solidFill>
                <a:srgbClr val="FFFFFF"/>
              </a:solidFill>
              <a:miter lim="800000"/>
              <a:headEnd/>
              <a:tailEnd/>
            </a:ln>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US" altLang="en-US"/>
            </a:p>
          </p:txBody>
        </p:sp>
        <p:sp>
          <p:nvSpPr>
            <p:cNvPr id="33819" name="Text Box 19"/>
            <p:cNvSpPr txBox="1">
              <a:spLocks noChangeArrowheads="1"/>
            </p:cNvSpPr>
            <p:nvPr/>
          </p:nvSpPr>
          <p:spPr bwMode="auto">
            <a:xfrm>
              <a:off x="295" y="2138"/>
              <a:ext cx="153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txBody>
            <a:bodyPr lIns="64008" tIns="32004" rIns="64008" bIns="32004"/>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ctr"/>
              <a:r>
                <a:rPr lang="en-GB" altLang="en-US" sz="1800" dirty="0">
                  <a:solidFill>
                    <a:srgbClr val="000000"/>
                  </a:solidFill>
                  <a:latin typeface="Microsoft Sans Serif" pitchFamily="34" charset="0"/>
                  <a:ea typeface="Times New Roman" pitchFamily="18" charset="0"/>
                </a:rPr>
                <a:t>Skills &amp; know-how for operation &amp; maintenance</a:t>
              </a:r>
              <a:endParaRPr lang="en-GB" altLang="en-US" sz="1800" dirty="0">
                <a:ea typeface="Times New Roman" pitchFamily="18" charset="0"/>
              </a:endParaRPr>
            </a:p>
          </p:txBody>
        </p:sp>
        <p:sp>
          <p:nvSpPr>
            <p:cNvPr id="33820" name="Line 18"/>
            <p:cNvSpPr>
              <a:spLocks noChangeShapeType="1"/>
            </p:cNvSpPr>
            <p:nvPr/>
          </p:nvSpPr>
          <p:spPr bwMode="auto">
            <a:xfrm>
              <a:off x="1829" y="2590"/>
              <a:ext cx="239" cy="0"/>
            </a:xfrm>
            <a:prstGeom prst="line">
              <a:avLst/>
            </a:prstGeom>
            <a:noFill/>
            <a:ln w="5715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grpSp>
        <p:nvGrpSpPr>
          <p:cNvPr id="33796" name="Group 21"/>
          <p:cNvGrpSpPr>
            <a:grpSpLocks/>
          </p:cNvGrpSpPr>
          <p:nvPr/>
        </p:nvGrpSpPr>
        <p:grpSpPr bwMode="auto">
          <a:xfrm>
            <a:off x="2970234" y="1750009"/>
            <a:ext cx="5958250" cy="4739331"/>
            <a:chOff x="1882" y="981"/>
            <a:chExt cx="3538" cy="2585"/>
          </a:xfrm>
        </p:grpSpPr>
        <p:grpSp>
          <p:nvGrpSpPr>
            <p:cNvPr id="33821" name="Group 26"/>
            <p:cNvGrpSpPr>
              <a:grpSpLocks/>
            </p:cNvGrpSpPr>
            <p:nvPr/>
          </p:nvGrpSpPr>
          <p:grpSpPr bwMode="auto">
            <a:xfrm>
              <a:off x="1882" y="981"/>
              <a:ext cx="3538" cy="2585"/>
              <a:chOff x="1882" y="981"/>
              <a:chExt cx="3538" cy="2585"/>
            </a:xfrm>
          </p:grpSpPr>
          <p:sp>
            <p:nvSpPr>
              <p:cNvPr id="33826" name="Rectangle 29"/>
              <p:cNvSpPr>
                <a:spLocks noChangeArrowheads="1"/>
              </p:cNvSpPr>
              <p:nvPr/>
            </p:nvSpPr>
            <p:spPr bwMode="auto">
              <a:xfrm>
                <a:off x="1882" y="1253"/>
                <a:ext cx="3538" cy="2313"/>
              </a:xfrm>
              <a:prstGeom prst="rect">
                <a:avLst/>
              </a:prstGeom>
              <a:solidFill>
                <a:srgbClr val="33CCCC"/>
              </a:solidFill>
              <a:ln w="1651">
                <a:solidFill>
                  <a:srgbClr val="FFFFFF"/>
                </a:solidFill>
                <a:miter lim="800000"/>
                <a:headEnd/>
                <a:tailEnd/>
              </a:ln>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US" altLang="en-US"/>
              </a:p>
            </p:txBody>
          </p:sp>
          <p:sp>
            <p:nvSpPr>
              <p:cNvPr id="33827" name="Text Box 28"/>
              <p:cNvSpPr txBox="1">
                <a:spLocks noChangeArrowheads="1"/>
              </p:cNvSpPr>
              <p:nvPr/>
            </p:nvSpPr>
            <p:spPr bwMode="auto">
              <a:xfrm>
                <a:off x="4054" y="2244"/>
                <a:ext cx="111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txBody>
              <a:bodyPr lIns="64008" tIns="32004" rIns="64008" bIns="32004"/>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ctr"/>
                <a:r>
                  <a:rPr lang="en-US" altLang="en-US" sz="1800" b="1" dirty="0" smtClean="0">
                    <a:solidFill>
                      <a:srgbClr val="000000"/>
                    </a:solidFill>
                    <a:latin typeface="Microsoft Sans Serif" pitchFamily="34" charset="0"/>
                    <a:ea typeface="Times New Roman" pitchFamily="18" charset="0"/>
                  </a:rPr>
                  <a:t>Enabling environment</a:t>
                </a:r>
                <a:endParaRPr lang="en-US" altLang="en-US" sz="1800" dirty="0">
                  <a:ea typeface="Times New Roman" pitchFamily="18" charset="0"/>
                </a:endParaRPr>
              </a:p>
            </p:txBody>
          </p:sp>
          <p:sp>
            <p:nvSpPr>
              <p:cNvPr id="33828" name="Text Box 27"/>
              <p:cNvSpPr txBox="1">
                <a:spLocks noChangeArrowheads="1"/>
              </p:cNvSpPr>
              <p:nvPr/>
            </p:nvSpPr>
            <p:spPr bwMode="auto">
              <a:xfrm>
                <a:off x="2245" y="981"/>
                <a:ext cx="303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txBody>
              <a:bodyPr lIns="64008" tIns="32004" rIns="64008" bIns="32004"/>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ctr"/>
                <a:r>
                  <a:rPr lang="en-GB" altLang="en-US" sz="2000" b="1">
                    <a:solidFill>
                      <a:srgbClr val="004846"/>
                    </a:solidFill>
                    <a:latin typeface="Microsoft Sans Serif" pitchFamily="34" charset="0"/>
                    <a:ea typeface="Times New Roman" pitchFamily="18" charset="0"/>
                  </a:rPr>
                  <a:t>National Innovation System</a:t>
                </a:r>
                <a:endParaRPr lang="en-GB" altLang="en-US" sz="2000">
                  <a:ea typeface="Times New Roman" pitchFamily="18" charset="0"/>
                </a:endParaRPr>
              </a:p>
            </p:txBody>
          </p:sp>
        </p:grpSp>
        <p:grpSp>
          <p:nvGrpSpPr>
            <p:cNvPr id="33822" name="Group 22"/>
            <p:cNvGrpSpPr>
              <a:grpSpLocks/>
            </p:cNvGrpSpPr>
            <p:nvPr/>
          </p:nvGrpSpPr>
          <p:grpSpPr bwMode="auto">
            <a:xfrm>
              <a:off x="3606" y="1888"/>
              <a:ext cx="239" cy="1315"/>
              <a:chOff x="3606" y="1888"/>
              <a:chExt cx="239" cy="1315"/>
            </a:xfrm>
          </p:grpSpPr>
          <p:sp>
            <p:nvSpPr>
              <p:cNvPr id="33823" name="Line 25"/>
              <p:cNvSpPr>
                <a:spLocks noChangeShapeType="1"/>
              </p:cNvSpPr>
              <p:nvPr/>
            </p:nvSpPr>
            <p:spPr bwMode="auto">
              <a:xfrm>
                <a:off x="3606" y="1888"/>
                <a:ext cx="239" cy="0"/>
              </a:xfrm>
              <a:prstGeom prst="line">
                <a:avLst/>
              </a:prstGeom>
              <a:noFill/>
              <a:ln w="57150">
                <a:solidFill>
                  <a:srgbClr val="000000"/>
                </a:solidFill>
                <a:round/>
                <a:headEnd type="stealth" w="lg" len="lg"/>
                <a:tailEnd type="none" w="lg" len="lg"/>
              </a:ln>
              <a:extLst>
                <a:ext uri="{909E8E84-426E-40dd-AFC4-6F175D3DCCD1}">
                  <a14:hiddenFill xmlns:a14="http://schemas.microsoft.com/office/drawing/2010/main">
                    <a:noFill/>
                  </a14:hiddenFill>
                </a:ext>
              </a:extLst>
            </p:spPr>
            <p:txBody>
              <a:bodyPr/>
              <a:lstStyle/>
              <a:p>
                <a:endParaRPr lang="en-GB"/>
              </a:p>
            </p:txBody>
          </p:sp>
          <p:sp>
            <p:nvSpPr>
              <p:cNvPr id="33824" name="Line 24"/>
              <p:cNvSpPr>
                <a:spLocks noChangeShapeType="1"/>
              </p:cNvSpPr>
              <p:nvPr/>
            </p:nvSpPr>
            <p:spPr bwMode="auto">
              <a:xfrm>
                <a:off x="3606" y="2568"/>
                <a:ext cx="239" cy="0"/>
              </a:xfrm>
              <a:prstGeom prst="line">
                <a:avLst/>
              </a:prstGeom>
              <a:noFill/>
              <a:ln w="57150">
                <a:solidFill>
                  <a:srgbClr val="000000"/>
                </a:solidFill>
                <a:round/>
                <a:headEnd type="stealth" w="lg" len="lg"/>
                <a:tailEnd type="none" w="lg" len="lg"/>
              </a:ln>
              <a:extLst>
                <a:ext uri="{909E8E84-426E-40dd-AFC4-6F175D3DCCD1}">
                  <a14:hiddenFill xmlns:a14="http://schemas.microsoft.com/office/drawing/2010/main">
                    <a:noFill/>
                  </a14:hiddenFill>
                </a:ext>
              </a:extLst>
            </p:spPr>
            <p:txBody>
              <a:bodyPr/>
              <a:lstStyle/>
              <a:p>
                <a:endParaRPr lang="en-GB"/>
              </a:p>
            </p:txBody>
          </p:sp>
          <p:sp>
            <p:nvSpPr>
              <p:cNvPr id="33825" name="Line 23"/>
              <p:cNvSpPr>
                <a:spLocks noChangeShapeType="1"/>
              </p:cNvSpPr>
              <p:nvPr/>
            </p:nvSpPr>
            <p:spPr bwMode="auto">
              <a:xfrm>
                <a:off x="3606" y="3203"/>
                <a:ext cx="239" cy="0"/>
              </a:xfrm>
              <a:prstGeom prst="line">
                <a:avLst/>
              </a:prstGeom>
              <a:noFill/>
              <a:ln w="57150">
                <a:solidFill>
                  <a:srgbClr val="000000"/>
                </a:solidFill>
                <a:round/>
                <a:headEnd type="stealth" w="lg" len="lg"/>
                <a:tailEnd type="none" w="lg" len="lg"/>
              </a:ln>
              <a:extLst>
                <a:ext uri="{909E8E84-426E-40dd-AFC4-6F175D3DCCD1}">
                  <a14:hiddenFill xmlns:a14="http://schemas.microsoft.com/office/drawing/2010/main">
                    <a:noFill/>
                  </a14:hiddenFill>
                </a:ext>
              </a:extLst>
            </p:spPr>
            <p:txBody>
              <a:bodyPr/>
              <a:lstStyle/>
              <a:p>
                <a:endParaRPr lang="en-GB"/>
              </a:p>
            </p:txBody>
          </p:sp>
        </p:grpSp>
      </p:grpSp>
      <p:pic>
        <p:nvPicPr>
          <p:cNvPr id="33800" name="Picture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074" y="2397572"/>
            <a:ext cx="1562192" cy="5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33801"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7054" y="3663617"/>
            <a:ext cx="553004" cy="59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338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1160" y="3062414"/>
            <a:ext cx="1074109" cy="943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Content Placeholder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27925" y="5481228"/>
            <a:ext cx="1530497" cy="840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stretch>
            <a:fillRect/>
          </a:stretch>
        </p:blipFill>
        <p:spPr>
          <a:xfrm>
            <a:off x="7635336" y="2734797"/>
            <a:ext cx="1223086" cy="885877"/>
          </a:xfrm>
          <a:prstGeom prst="rect">
            <a:avLst/>
          </a:prstGeom>
        </p:spPr>
      </p:pic>
      <p:grpSp>
        <p:nvGrpSpPr>
          <p:cNvPr id="33798" name="Group 10"/>
          <p:cNvGrpSpPr>
            <a:grpSpLocks/>
          </p:cNvGrpSpPr>
          <p:nvPr/>
        </p:nvGrpSpPr>
        <p:grpSpPr bwMode="auto">
          <a:xfrm>
            <a:off x="296416" y="4987826"/>
            <a:ext cx="5563352" cy="1190987"/>
            <a:chOff x="295" y="2747"/>
            <a:chExt cx="3303" cy="650"/>
          </a:xfrm>
        </p:grpSpPr>
        <p:sp>
          <p:nvSpPr>
            <p:cNvPr id="33812" name="Rectangle 16"/>
            <p:cNvSpPr>
              <a:spLocks noChangeArrowheads="1"/>
            </p:cNvSpPr>
            <p:nvPr/>
          </p:nvSpPr>
          <p:spPr bwMode="auto">
            <a:xfrm>
              <a:off x="2064" y="2747"/>
              <a:ext cx="1534" cy="637"/>
            </a:xfrm>
            <a:prstGeom prst="rect">
              <a:avLst/>
            </a:prstGeom>
            <a:solidFill>
              <a:srgbClr val="FFFF00"/>
            </a:solidFill>
            <a:ln w="1651">
              <a:solidFill>
                <a:srgbClr val="FFFFFF"/>
              </a:solidFill>
              <a:miter lim="800000"/>
              <a:headEnd/>
              <a:tailEnd/>
            </a:ln>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US" altLang="en-US"/>
            </a:p>
          </p:txBody>
        </p:sp>
        <p:sp>
          <p:nvSpPr>
            <p:cNvPr id="33813" name="Text Box 15"/>
            <p:cNvSpPr txBox="1">
              <a:spLocks noChangeArrowheads="1"/>
            </p:cNvSpPr>
            <p:nvPr/>
          </p:nvSpPr>
          <p:spPr bwMode="auto">
            <a:xfrm>
              <a:off x="2064" y="2750"/>
              <a:ext cx="153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txBody>
            <a:bodyPr lIns="64008" tIns="32004" rIns="64008" bIns="32004"/>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ctr"/>
              <a:r>
                <a:rPr lang="en-GB" altLang="en-US" sz="1800" b="1" dirty="0">
                  <a:solidFill>
                    <a:srgbClr val="000000"/>
                  </a:solidFill>
                  <a:latin typeface="Microsoft Sans Serif" pitchFamily="34" charset="0"/>
                  <a:ea typeface="Times New Roman" pitchFamily="18" charset="0"/>
                </a:rPr>
                <a:t>Accumulation of innovation capacity</a:t>
              </a:r>
              <a:endParaRPr lang="en-GB" altLang="en-US" sz="1800" dirty="0">
                <a:ea typeface="Times New Roman" pitchFamily="18" charset="0"/>
              </a:endParaRPr>
            </a:p>
          </p:txBody>
        </p:sp>
        <p:grpSp>
          <p:nvGrpSpPr>
            <p:cNvPr id="33814" name="Group 11"/>
            <p:cNvGrpSpPr>
              <a:grpSpLocks/>
            </p:cNvGrpSpPr>
            <p:nvPr/>
          </p:nvGrpSpPr>
          <p:grpSpPr bwMode="auto">
            <a:xfrm>
              <a:off x="295" y="2760"/>
              <a:ext cx="1773" cy="637"/>
              <a:chOff x="295" y="2760"/>
              <a:chExt cx="1773" cy="637"/>
            </a:xfrm>
          </p:grpSpPr>
          <p:sp>
            <p:nvSpPr>
              <p:cNvPr id="33815" name="Rectangle 14"/>
              <p:cNvSpPr>
                <a:spLocks noChangeArrowheads="1"/>
              </p:cNvSpPr>
              <p:nvPr/>
            </p:nvSpPr>
            <p:spPr bwMode="auto">
              <a:xfrm>
                <a:off x="295" y="2760"/>
                <a:ext cx="1534" cy="637"/>
              </a:xfrm>
              <a:prstGeom prst="rect">
                <a:avLst/>
              </a:prstGeom>
              <a:solidFill>
                <a:srgbClr val="66FF66"/>
              </a:solidFill>
              <a:ln w="1651">
                <a:solidFill>
                  <a:srgbClr val="FFFFFF"/>
                </a:solidFill>
                <a:miter lim="800000"/>
                <a:headEnd/>
                <a:tailEnd/>
              </a:ln>
            </p:spPr>
            <p:txBody>
              <a:bodyPr lIns="64008" tIns="32004" rIns="64008" bIns="32004"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US" altLang="en-US"/>
              </a:p>
            </p:txBody>
          </p:sp>
          <p:sp>
            <p:nvSpPr>
              <p:cNvPr id="33816" name="Text Box 13"/>
              <p:cNvSpPr txBox="1">
                <a:spLocks noChangeArrowheads="1"/>
              </p:cNvSpPr>
              <p:nvPr/>
            </p:nvSpPr>
            <p:spPr bwMode="auto">
              <a:xfrm>
                <a:off x="295" y="2761"/>
                <a:ext cx="153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txBody>
              <a:bodyPr lIns="64008" tIns="32004" rIns="64008" bIns="32004"/>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ctr"/>
                <a:r>
                  <a:rPr lang="en-GB" altLang="en-US" sz="1800" b="1" dirty="0">
                    <a:solidFill>
                      <a:srgbClr val="000000"/>
                    </a:solidFill>
                    <a:latin typeface="Microsoft Sans Serif" pitchFamily="34" charset="0"/>
                    <a:ea typeface="Times New Roman" pitchFamily="18" charset="0"/>
                  </a:rPr>
                  <a:t>Knowledge &amp; expertise behind technology</a:t>
                </a:r>
                <a:endParaRPr lang="en-GB" altLang="en-US" sz="1800" dirty="0">
                  <a:ea typeface="Times New Roman" pitchFamily="18" charset="0"/>
                </a:endParaRPr>
              </a:p>
            </p:txBody>
          </p:sp>
          <p:sp>
            <p:nvSpPr>
              <p:cNvPr id="33817" name="Line 12"/>
              <p:cNvSpPr>
                <a:spLocks noChangeShapeType="1"/>
              </p:cNvSpPr>
              <p:nvPr/>
            </p:nvSpPr>
            <p:spPr bwMode="auto">
              <a:xfrm>
                <a:off x="1829" y="3225"/>
                <a:ext cx="239" cy="0"/>
              </a:xfrm>
              <a:prstGeom prst="line">
                <a:avLst/>
              </a:prstGeom>
              <a:noFill/>
              <a:ln w="5715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grpSp>
      <p:grpSp>
        <p:nvGrpSpPr>
          <p:cNvPr id="33799" name="Group 2"/>
          <p:cNvGrpSpPr>
            <a:grpSpLocks/>
          </p:cNvGrpSpPr>
          <p:nvPr/>
        </p:nvGrpSpPr>
        <p:grpSpPr bwMode="auto">
          <a:xfrm>
            <a:off x="296416" y="1664804"/>
            <a:ext cx="5563352" cy="3285152"/>
            <a:chOff x="295" y="935"/>
            <a:chExt cx="3303" cy="1792"/>
          </a:xfrm>
        </p:grpSpPr>
        <p:sp>
          <p:nvSpPr>
            <p:cNvPr id="33805" name="Text Box 9"/>
            <p:cNvSpPr txBox="1">
              <a:spLocks noChangeArrowheads="1"/>
            </p:cNvSpPr>
            <p:nvPr/>
          </p:nvSpPr>
          <p:spPr bwMode="auto">
            <a:xfrm>
              <a:off x="521" y="935"/>
              <a:ext cx="105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txBody>
            <a:bodyPr lIns="64008" tIns="32004" rIns="64008" bIns="32004"/>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ctr"/>
              <a:r>
                <a:rPr lang="en-GB" altLang="en-US" sz="2000" b="1" dirty="0">
                  <a:solidFill>
                    <a:srgbClr val="004846"/>
                  </a:solidFill>
                  <a:latin typeface="Microsoft Sans Serif" pitchFamily="34" charset="0"/>
                  <a:ea typeface="Times New Roman" pitchFamily="18" charset="0"/>
                </a:rPr>
                <a:t>Technology transfer</a:t>
              </a:r>
              <a:endParaRPr lang="en-GB" altLang="en-US" sz="2000" dirty="0">
                <a:ea typeface="Times New Roman" pitchFamily="18" charset="0"/>
              </a:endParaRPr>
            </a:p>
          </p:txBody>
        </p:sp>
        <p:grpSp>
          <p:nvGrpSpPr>
            <p:cNvPr id="33806" name="Group 3"/>
            <p:cNvGrpSpPr>
              <a:grpSpLocks/>
            </p:cNvGrpSpPr>
            <p:nvPr/>
          </p:nvGrpSpPr>
          <p:grpSpPr bwMode="auto">
            <a:xfrm>
              <a:off x="295" y="1434"/>
              <a:ext cx="3303" cy="1293"/>
              <a:chOff x="295" y="1434"/>
              <a:chExt cx="3303" cy="1293"/>
            </a:xfrm>
          </p:grpSpPr>
          <p:sp>
            <p:nvSpPr>
              <p:cNvPr id="33807" name="Rectangle 8"/>
              <p:cNvSpPr>
                <a:spLocks noChangeArrowheads="1"/>
              </p:cNvSpPr>
              <p:nvPr/>
            </p:nvSpPr>
            <p:spPr bwMode="auto">
              <a:xfrm>
                <a:off x="2064" y="1434"/>
                <a:ext cx="1534" cy="1293"/>
              </a:xfrm>
              <a:prstGeom prst="rect">
                <a:avLst/>
              </a:prstGeom>
              <a:solidFill>
                <a:srgbClr val="FFFF00"/>
              </a:solidFill>
              <a:ln w="1651">
                <a:solidFill>
                  <a:srgbClr val="FFFFFF"/>
                </a:solidFill>
                <a:miter lim="800000"/>
                <a:headEnd/>
                <a:tailEnd/>
              </a:ln>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US" altLang="en-US"/>
              </a:p>
            </p:txBody>
          </p:sp>
          <p:sp>
            <p:nvSpPr>
              <p:cNvPr id="33808" name="Text Box 7"/>
              <p:cNvSpPr txBox="1">
                <a:spLocks noChangeArrowheads="1"/>
              </p:cNvSpPr>
              <p:nvPr/>
            </p:nvSpPr>
            <p:spPr bwMode="auto">
              <a:xfrm>
                <a:off x="2064" y="1479"/>
                <a:ext cx="153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txBody>
              <a:bodyPr lIns="64008" tIns="32004" rIns="64008" bIns="32004"/>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ctr"/>
                <a:r>
                  <a:rPr lang="en-GB" altLang="en-US" sz="1800" dirty="0">
                    <a:solidFill>
                      <a:srgbClr val="000000"/>
                    </a:solidFill>
                    <a:latin typeface="Microsoft Sans Serif" pitchFamily="34" charset="0"/>
                    <a:ea typeface="Times New Roman" pitchFamily="18" charset="0"/>
                  </a:rPr>
                  <a:t>New production capacity</a:t>
                </a:r>
                <a:endParaRPr lang="en-GB" altLang="en-US" sz="1800" dirty="0">
                  <a:ea typeface="Times New Roman" pitchFamily="18" charset="0"/>
                </a:endParaRPr>
              </a:p>
            </p:txBody>
          </p:sp>
          <p:sp>
            <p:nvSpPr>
              <p:cNvPr id="33809" name="Rectangle 6"/>
              <p:cNvSpPr>
                <a:spLocks noChangeArrowheads="1"/>
              </p:cNvSpPr>
              <p:nvPr/>
            </p:nvSpPr>
            <p:spPr bwMode="auto">
              <a:xfrm>
                <a:off x="295" y="1445"/>
                <a:ext cx="1534" cy="637"/>
              </a:xfrm>
              <a:prstGeom prst="rect">
                <a:avLst/>
              </a:prstGeom>
              <a:solidFill>
                <a:srgbClr val="66FF66"/>
              </a:solidFill>
              <a:ln w="1651">
                <a:solidFill>
                  <a:srgbClr val="FFFFFF"/>
                </a:solidFill>
                <a:miter lim="800000"/>
                <a:headEnd/>
                <a:tailEnd/>
              </a:ln>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US" altLang="en-US"/>
              </a:p>
            </p:txBody>
          </p:sp>
          <p:sp>
            <p:nvSpPr>
              <p:cNvPr id="33810" name="Text Box 5"/>
              <p:cNvSpPr txBox="1">
                <a:spLocks noChangeArrowheads="1"/>
              </p:cNvSpPr>
              <p:nvPr/>
            </p:nvSpPr>
            <p:spPr bwMode="auto">
              <a:xfrm>
                <a:off x="295" y="1570"/>
                <a:ext cx="153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txBody>
              <a:bodyPr lIns="64008" tIns="32004" rIns="64008" bIns="32004"/>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ctr"/>
                <a:r>
                  <a:rPr lang="en-GB" altLang="en-US" sz="1800" dirty="0">
                    <a:solidFill>
                      <a:srgbClr val="000000"/>
                    </a:solidFill>
                    <a:latin typeface="Microsoft Sans Serif" pitchFamily="34" charset="0"/>
                    <a:ea typeface="Times New Roman" pitchFamily="18" charset="0"/>
                  </a:rPr>
                  <a:t>Capital goods, services &amp; designs</a:t>
                </a:r>
                <a:endParaRPr lang="en-GB" altLang="en-US" sz="1800" dirty="0">
                  <a:ea typeface="Times New Roman" pitchFamily="18" charset="0"/>
                </a:endParaRPr>
              </a:p>
            </p:txBody>
          </p:sp>
          <p:sp>
            <p:nvSpPr>
              <p:cNvPr id="33811" name="Line 4"/>
              <p:cNvSpPr>
                <a:spLocks noChangeShapeType="1"/>
              </p:cNvSpPr>
              <p:nvPr/>
            </p:nvSpPr>
            <p:spPr bwMode="auto">
              <a:xfrm>
                <a:off x="1829" y="1894"/>
                <a:ext cx="239" cy="0"/>
              </a:xfrm>
              <a:prstGeom prst="line">
                <a:avLst/>
              </a:prstGeom>
              <a:noFill/>
              <a:ln w="5715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grpSp>
      </p:grpSp>
      <p:pic>
        <p:nvPicPr>
          <p:cNvPr id="3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6376" y="81049"/>
            <a:ext cx="1119188"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9"/>
          <a:stretch>
            <a:fillRect/>
          </a:stretch>
        </p:blipFill>
        <p:spPr>
          <a:xfrm>
            <a:off x="7327924" y="4822970"/>
            <a:ext cx="1564555" cy="550246"/>
          </a:xfrm>
          <a:prstGeom prst="rect">
            <a:avLst/>
          </a:prstGeom>
        </p:spPr>
      </p:pic>
      <p:sp>
        <p:nvSpPr>
          <p:cNvPr id="44" name="Line 12"/>
          <p:cNvSpPr>
            <a:spLocks noChangeShapeType="1"/>
          </p:cNvSpPr>
          <p:nvPr/>
        </p:nvSpPr>
        <p:spPr bwMode="auto">
          <a:xfrm>
            <a:off x="2879812" y="4689140"/>
            <a:ext cx="402556" cy="0"/>
          </a:xfrm>
          <a:prstGeom prst="line">
            <a:avLst/>
          </a:prstGeom>
          <a:noFill/>
          <a:ln w="57150">
            <a:solidFill>
              <a:srgbClr val="000000"/>
            </a:solidFill>
            <a:round/>
            <a:headEnd/>
            <a:tailEnd type="stealth" w="lg" len="lg"/>
          </a:ln>
          <a:extLst>
            <a:ext uri="{909E8E84-426E-40dd-AFC4-6F175D3DCCD1}">
              <a14:hiddenFill xmlns:a14="http://schemas.microsoft.com/office/drawing/2010/main">
                <a:noFill/>
              </a14:hiddenFill>
            </a:ext>
          </a:extLst>
        </p:spPr>
        <p:txBody>
          <a:bodyPr/>
          <a:lstStyle/>
          <a:p>
            <a:endParaRPr lang="en-GB"/>
          </a:p>
        </p:txBody>
      </p:sp>
      <p:pic>
        <p:nvPicPr>
          <p:cNvPr id="33804" name="Picture 43" descr="http://t2.gstatic.com/images?q=tbn:ANd9GcT8wW9aqbG9XyNGer-F1E5qnKSPaGVuYC9gf6YnrtiQ61osO2C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0192" y="4964539"/>
            <a:ext cx="984633" cy="80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809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38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5686186"/>
              </p:ext>
            </p:extLst>
          </p:nvPr>
        </p:nvGraphicFramePr>
        <p:xfrm>
          <a:off x="-504564" y="2168860"/>
          <a:ext cx="6588732" cy="42844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41725643"/>
              </p:ext>
            </p:extLst>
          </p:nvPr>
        </p:nvGraphicFramePr>
        <p:xfrm>
          <a:off x="5688124" y="1397001"/>
          <a:ext cx="3384376" cy="2743200"/>
        </p:xfrm>
        <a:graphic>
          <a:graphicData uri="http://schemas.openxmlformats.org/drawingml/2006/table">
            <a:tbl>
              <a:tblPr firstRow="1" bandRow="1">
                <a:tableStyleId>{F5AB1C69-6EDB-4FF4-983F-18BD219EF322}</a:tableStyleId>
              </a:tblPr>
              <a:tblGrid>
                <a:gridCol w="846094"/>
                <a:gridCol w="846094"/>
                <a:gridCol w="846094"/>
                <a:gridCol w="846094"/>
              </a:tblGrid>
              <a:tr h="878831">
                <a:tc>
                  <a:txBody>
                    <a:bodyPr/>
                    <a:lstStyle/>
                    <a:p>
                      <a:pPr algn="ctr"/>
                      <a:endParaRPr lang="en-US" sz="1600" dirty="0"/>
                    </a:p>
                  </a:txBody>
                  <a:tcPr/>
                </a:tc>
                <a:tc>
                  <a:txBody>
                    <a:bodyPr/>
                    <a:lstStyle/>
                    <a:p>
                      <a:pPr algn="ctr"/>
                      <a:r>
                        <a:rPr lang="en-US" sz="1600" dirty="0" smtClean="0"/>
                        <a:t>CDM</a:t>
                      </a:r>
                      <a:r>
                        <a:rPr lang="en-US" sz="1600" baseline="0" dirty="0" smtClean="0"/>
                        <a:t> USD pc (2014)</a:t>
                      </a:r>
                      <a:endParaRPr lang="en-US" sz="1600" dirty="0"/>
                    </a:p>
                  </a:txBody>
                  <a:tcPr/>
                </a:tc>
                <a:tc>
                  <a:txBody>
                    <a:bodyPr/>
                    <a:lstStyle/>
                    <a:p>
                      <a:pPr algn="ctr"/>
                      <a:r>
                        <a:rPr lang="en-US" sz="1600" dirty="0" smtClean="0"/>
                        <a:t>CO2 </a:t>
                      </a:r>
                    </a:p>
                    <a:p>
                      <a:pPr algn="ctr"/>
                      <a:r>
                        <a:rPr lang="en-US" sz="1600" dirty="0" err="1" smtClean="0"/>
                        <a:t>tpc</a:t>
                      </a:r>
                      <a:r>
                        <a:rPr lang="en-US" sz="1600" dirty="0" smtClean="0"/>
                        <a:t> (2010)</a:t>
                      </a:r>
                      <a:endParaRPr lang="en-US" sz="1600" dirty="0"/>
                    </a:p>
                  </a:txBody>
                  <a:tcPr/>
                </a:tc>
                <a:tc>
                  <a:txBody>
                    <a:bodyPr/>
                    <a:lstStyle/>
                    <a:p>
                      <a:pPr algn="ctr"/>
                      <a:r>
                        <a:rPr lang="en-US" sz="1600" dirty="0" smtClean="0"/>
                        <a:t>Ratio:</a:t>
                      </a:r>
                      <a:r>
                        <a:rPr lang="en-US" sz="1600" baseline="0" dirty="0" smtClean="0"/>
                        <a:t> USD /</a:t>
                      </a:r>
                      <a:r>
                        <a:rPr lang="en-US" sz="1400" baseline="0" dirty="0" smtClean="0"/>
                        <a:t> tCO2</a:t>
                      </a:r>
                      <a:endParaRPr lang="en-US" sz="1600" dirty="0"/>
                    </a:p>
                  </a:txBody>
                  <a:tcPr/>
                </a:tc>
              </a:tr>
              <a:tr h="276204">
                <a:tc>
                  <a:txBody>
                    <a:bodyPr/>
                    <a:lstStyle/>
                    <a:p>
                      <a:pPr algn="r"/>
                      <a:r>
                        <a:rPr lang="en-US" sz="1600" dirty="0" smtClean="0"/>
                        <a:t>China</a:t>
                      </a:r>
                      <a:endParaRPr lang="en-US" sz="1600" dirty="0"/>
                    </a:p>
                  </a:txBody>
                  <a:tcPr/>
                </a:tc>
                <a:tc>
                  <a:txBody>
                    <a:bodyPr/>
                    <a:lstStyle/>
                    <a:p>
                      <a:pPr algn="ctr"/>
                      <a:r>
                        <a:rPr lang="en-US" sz="1600" dirty="0" smtClean="0"/>
                        <a:t>154</a:t>
                      </a:r>
                      <a:endParaRPr lang="en-US" sz="1600" dirty="0"/>
                    </a:p>
                  </a:txBody>
                  <a:tcPr/>
                </a:tc>
                <a:tc>
                  <a:txBody>
                    <a:bodyPr/>
                    <a:lstStyle/>
                    <a:p>
                      <a:pPr algn="ctr"/>
                      <a:r>
                        <a:rPr lang="en-US" sz="1600" dirty="0" smtClean="0"/>
                        <a:t>6.15</a:t>
                      </a:r>
                      <a:endParaRPr lang="en-US" sz="1600" dirty="0"/>
                    </a:p>
                  </a:txBody>
                  <a:tcPr/>
                </a:tc>
                <a:tc>
                  <a:txBody>
                    <a:bodyPr/>
                    <a:lstStyle/>
                    <a:p>
                      <a:pPr algn="ctr"/>
                      <a:r>
                        <a:rPr lang="en-US" sz="1600" dirty="0" smtClean="0"/>
                        <a:t>25</a:t>
                      </a:r>
                      <a:endParaRPr lang="en-US" sz="1600" dirty="0"/>
                    </a:p>
                  </a:txBody>
                  <a:tcPr/>
                </a:tc>
              </a:tr>
              <a:tr h="276204">
                <a:tc>
                  <a:txBody>
                    <a:bodyPr/>
                    <a:lstStyle/>
                    <a:p>
                      <a:pPr algn="r"/>
                      <a:r>
                        <a:rPr lang="en-US" sz="1600" dirty="0" smtClean="0"/>
                        <a:t>Mexico</a:t>
                      </a:r>
                      <a:endParaRPr lang="en-US" sz="1600" dirty="0"/>
                    </a:p>
                  </a:txBody>
                  <a:tcPr/>
                </a:tc>
                <a:tc>
                  <a:txBody>
                    <a:bodyPr/>
                    <a:lstStyle/>
                    <a:p>
                      <a:pPr algn="ctr"/>
                      <a:r>
                        <a:rPr lang="en-US" sz="1600" dirty="0" smtClean="0"/>
                        <a:t>104</a:t>
                      </a:r>
                      <a:endParaRPr lang="en-US" sz="1600" dirty="0"/>
                    </a:p>
                  </a:txBody>
                  <a:tcPr/>
                </a:tc>
                <a:tc>
                  <a:txBody>
                    <a:bodyPr/>
                    <a:lstStyle/>
                    <a:p>
                      <a:pPr algn="ctr"/>
                      <a:r>
                        <a:rPr lang="en-US" sz="1600" dirty="0" smtClean="0"/>
                        <a:t>3.86</a:t>
                      </a:r>
                      <a:endParaRPr lang="en-US" sz="1600" dirty="0"/>
                    </a:p>
                  </a:txBody>
                  <a:tcPr/>
                </a:tc>
                <a:tc>
                  <a:txBody>
                    <a:bodyPr/>
                    <a:lstStyle/>
                    <a:p>
                      <a:pPr algn="ctr"/>
                      <a:r>
                        <a:rPr lang="en-US" sz="1600" dirty="0" smtClean="0"/>
                        <a:t>27</a:t>
                      </a:r>
                      <a:endParaRPr lang="en-US" sz="1600" dirty="0"/>
                    </a:p>
                  </a:txBody>
                  <a:tcPr/>
                </a:tc>
              </a:tr>
              <a:tr h="276204">
                <a:tc>
                  <a:txBody>
                    <a:bodyPr/>
                    <a:lstStyle/>
                    <a:p>
                      <a:pPr algn="r"/>
                      <a:r>
                        <a:rPr lang="en-US" sz="1600" dirty="0" smtClean="0"/>
                        <a:t>Brazil</a:t>
                      </a:r>
                      <a:endParaRPr lang="en-US" sz="1600" dirty="0"/>
                    </a:p>
                  </a:txBody>
                  <a:tcPr/>
                </a:tc>
                <a:tc>
                  <a:txBody>
                    <a:bodyPr/>
                    <a:lstStyle/>
                    <a:p>
                      <a:pPr algn="ctr"/>
                      <a:r>
                        <a:rPr lang="en-US" sz="1600" dirty="0" smtClean="0"/>
                        <a:t>100</a:t>
                      </a:r>
                      <a:endParaRPr lang="en-US" sz="1600" dirty="0"/>
                    </a:p>
                  </a:txBody>
                  <a:tcPr/>
                </a:tc>
                <a:tc>
                  <a:txBody>
                    <a:bodyPr/>
                    <a:lstStyle/>
                    <a:p>
                      <a:pPr algn="ctr"/>
                      <a:r>
                        <a:rPr lang="en-US" sz="1600" dirty="0" smtClean="0"/>
                        <a:t>2.13</a:t>
                      </a:r>
                      <a:endParaRPr lang="en-US" sz="1600" dirty="0"/>
                    </a:p>
                  </a:txBody>
                  <a:tcPr/>
                </a:tc>
                <a:tc>
                  <a:txBody>
                    <a:bodyPr/>
                    <a:lstStyle/>
                    <a:p>
                      <a:pPr algn="ctr"/>
                      <a:r>
                        <a:rPr lang="en-US" sz="1600" dirty="0" smtClean="0"/>
                        <a:t>47</a:t>
                      </a:r>
                      <a:endParaRPr lang="en-US" sz="1600" dirty="0"/>
                    </a:p>
                  </a:txBody>
                  <a:tcPr/>
                </a:tc>
              </a:tr>
              <a:tr h="276204">
                <a:tc>
                  <a:txBody>
                    <a:bodyPr/>
                    <a:lstStyle/>
                    <a:p>
                      <a:pPr algn="r"/>
                      <a:r>
                        <a:rPr lang="en-US" sz="1600" dirty="0" smtClean="0"/>
                        <a:t>India</a:t>
                      </a:r>
                      <a:endParaRPr lang="en-US" sz="1600" dirty="0"/>
                    </a:p>
                  </a:txBody>
                  <a:tcPr/>
                </a:tc>
                <a:tc>
                  <a:txBody>
                    <a:bodyPr/>
                    <a:lstStyle/>
                    <a:p>
                      <a:pPr algn="ctr"/>
                      <a:r>
                        <a:rPr lang="en-US" sz="1600" dirty="0" smtClean="0"/>
                        <a:t>31</a:t>
                      </a:r>
                      <a:endParaRPr lang="en-US" sz="1600" dirty="0"/>
                    </a:p>
                  </a:txBody>
                  <a:tcPr/>
                </a:tc>
                <a:tc>
                  <a:txBody>
                    <a:bodyPr/>
                    <a:lstStyle/>
                    <a:p>
                      <a:pPr algn="ctr"/>
                      <a:r>
                        <a:rPr lang="en-US" sz="1600" dirty="0" smtClean="0"/>
                        <a:t>1.62</a:t>
                      </a:r>
                      <a:endParaRPr lang="en-US" sz="1600" dirty="0"/>
                    </a:p>
                  </a:txBody>
                  <a:tcPr/>
                </a:tc>
                <a:tc>
                  <a:txBody>
                    <a:bodyPr/>
                    <a:lstStyle/>
                    <a:p>
                      <a:pPr algn="ctr"/>
                      <a:r>
                        <a:rPr lang="en-US" sz="1600" dirty="0" smtClean="0"/>
                        <a:t>19</a:t>
                      </a:r>
                      <a:endParaRPr lang="en-US" sz="1600" dirty="0"/>
                    </a:p>
                  </a:txBody>
                  <a:tcPr/>
                </a:tc>
              </a:tr>
              <a:tr h="276204">
                <a:tc>
                  <a:txBody>
                    <a:bodyPr/>
                    <a:lstStyle/>
                    <a:p>
                      <a:pPr algn="r"/>
                      <a:r>
                        <a:rPr lang="en-US" sz="1600" dirty="0" smtClean="0"/>
                        <a:t>Africa</a:t>
                      </a: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1.09</a:t>
                      </a:r>
                      <a:endParaRPr lang="en-US" sz="1600" dirty="0"/>
                    </a:p>
                  </a:txBody>
                  <a:tcPr/>
                </a:tc>
                <a:tc>
                  <a:txBody>
                    <a:bodyPr/>
                    <a:lstStyle/>
                    <a:p>
                      <a:pPr algn="ctr"/>
                      <a:r>
                        <a:rPr lang="en-US" sz="1600" dirty="0" smtClean="0"/>
                        <a:t>9</a:t>
                      </a:r>
                      <a:endParaRPr lang="en-US" sz="1600" dirty="0"/>
                    </a:p>
                  </a:txBody>
                  <a:tcPr/>
                </a:tc>
              </a:tr>
            </a:tbl>
          </a:graphicData>
        </a:graphic>
      </p:graphicFrame>
      <p:sp>
        <p:nvSpPr>
          <p:cNvPr id="5" name="TextBox 5"/>
          <p:cNvSpPr txBox="1">
            <a:spLocks noChangeArrowheads="1"/>
          </p:cNvSpPr>
          <p:nvPr/>
        </p:nvSpPr>
        <p:spPr bwMode="auto">
          <a:xfrm>
            <a:off x="0" y="1384302"/>
            <a:ext cx="2562212"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ctr"/>
            <a:r>
              <a:rPr lang="en-GB" altLang="en-US" sz="1600" b="1" u="sng" dirty="0">
                <a:latin typeface="Calibri" pitchFamily="34" charset="0"/>
              </a:rPr>
              <a:t>Key</a:t>
            </a:r>
          </a:p>
          <a:p>
            <a:pPr algn="ctr"/>
            <a:r>
              <a:rPr lang="en-GB" altLang="en-US" sz="1600" dirty="0" smtClean="0">
                <a:latin typeface="Calibri" pitchFamily="34" charset="0"/>
              </a:rPr>
              <a:t>ROW</a:t>
            </a:r>
            <a:r>
              <a:rPr lang="en-GB" altLang="en-US" sz="1600" dirty="0">
                <a:latin typeface="Calibri" pitchFamily="34" charset="0"/>
              </a:rPr>
              <a:t>: Rest of the </a:t>
            </a:r>
            <a:r>
              <a:rPr lang="en-GB" altLang="en-US" sz="1600" dirty="0" smtClean="0">
                <a:latin typeface="Calibri" pitchFamily="34" charset="0"/>
              </a:rPr>
              <a:t>World</a:t>
            </a:r>
            <a:endParaRPr lang="en-GB" altLang="en-US" sz="1600" dirty="0">
              <a:latin typeface="Calibri" pitchFamily="34" charset="0"/>
            </a:endParaRPr>
          </a:p>
        </p:txBody>
      </p:sp>
      <p:sp>
        <p:nvSpPr>
          <p:cNvPr id="6" name="TextBox 5"/>
          <p:cNvSpPr txBox="1"/>
          <p:nvPr/>
        </p:nvSpPr>
        <p:spPr>
          <a:xfrm>
            <a:off x="4392488" y="5765194"/>
            <a:ext cx="4968044" cy="400110"/>
          </a:xfrm>
          <a:prstGeom prst="rect">
            <a:avLst/>
          </a:prstGeom>
          <a:noFill/>
        </p:spPr>
        <p:txBody>
          <a:bodyPr wrap="square" rtlCol="0">
            <a:spAutoFit/>
          </a:bodyPr>
          <a:lstStyle/>
          <a:p>
            <a:r>
              <a:rPr lang="en-GB" sz="1000" i="1" dirty="0">
                <a:latin typeface="Calibri" panose="020F0502020204030204" pitchFamily="34" charset="0"/>
              </a:rPr>
              <a:t>Sources</a:t>
            </a:r>
            <a:r>
              <a:rPr lang="en-GB" sz="1000" dirty="0">
                <a:latin typeface="Calibri" panose="020F0502020204030204" pitchFamily="34" charset="0"/>
              </a:rPr>
              <a:t>: Authors, based on </a:t>
            </a:r>
            <a:r>
              <a:rPr lang="en-GB" sz="1000" dirty="0" smtClean="0">
                <a:latin typeface="Calibri" panose="020F0502020204030204" pitchFamily="34" charset="0"/>
              </a:rPr>
              <a:t>analysis of the CDM </a:t>
            </a:r>
            <a:r>
              <a:rPr lang="en-GB" sz="1000" dirty="0">
                <a:latin typeface="Calibri" panose="020F0502020204030204" pitchFamily="34" charset="0"/>
              </a:rPr>
              <a:t>pipeline; World Development Indicators; </a:t>
            </a:r>
            <a:r>
              <a:rPr lang="en-GB" sz="1000" u="sng" dirty="0">
                <a:latin typeface="Calibri" panose="020F0502020204030204" pitchFamily="34" charset="0"/>
                <a:hlinkClick r:id="rId3"/>
              </a:rPr>
              <a:t>http://www.nationsonline.org/oneworld/world_population.htm</a:t>
            </a:r>
            <a:endParaRPr lang="en-GB" sz="1000" dirty="0">
              <a:latin typeface="Calibri" panose="020F0502020204030204" pitchFamily="34" charset="0"/>
            </a:endParaRPr>
          </a:p>
        </p:txBody>
      </p:sp>
      <p:sp>
        <p:nvSpPr>
          <p:cNvPr id="9" name="TextBox 8"/>
          <p:cNvSpPr txBox="1"/>
          <p:nvPr/>
        </p:nvSpPr>
        <p:spPr>
          <a:xfrm>
            <a:off x="53683" y="185735"/>
            <a:ext cx="9090318" cy="830997"/>
          </a:xfrm>
          <a:prstGeom prst="rect">
            <a:avLst/>
          </a:prstGeom>
          <a:noFill/>
        </p:spPr>
        <p:txBody>
          <a:bodyPr wrap="square" rtlCol="0">
            <a:spAutoFit/>
          </a:bodyPr>
          <a:lstStyle/>
          <a:p>
            <a:pPr algn="ctr"/>
            <a:r>
              <a:rPr lang="en-GB" altLang="en-US" dirty="0">
                <a:solidFill>
                  <a:schemeClr val="hlink"/>
                </a:solidFill>
                <a:latin typeface="Calibri" pitchFamily="34" charset="0"/>
              </a:rPr>
              <a:t>Accumulated investment through the CDM in </a:t>
            </a:r>
            <a:r>
              <a:rPr lang="en-GB" altLang="en-US" dirty="0" smtClean="0">
                <a:solidFill>
                  <a:schemeClr val="hlink"/>
                </a:solidFill>
                <a:latin typeface="Calibri" pitchFamily="34" charset="0"/>
              </a:rPr>
              <a:t>countries </a:t>
            </a:r>
            <a:r>
              <a:rPr lang="en-GB" altLang="en-US" dirty="0">
                <a:solidFill>
                  <a:schemeClr val="hlink"/>
                </a:solidFill>
                <a:latin typeface="Calibri" pitchFamily="34" charset="0"/>
              </a:rPr>
              <a:t>and regions as at end of January </a:t>
            </a:r>
            <a:r>
              <a:rPr lang="en-GB" altLang="en-US" dirty="0" smtClean="0">
                <a:solidFill>
                  <a:schemeClr val="hlink"/>
                </a:solidFill>
                <a:latin typeface="Calibri" pitchFamily="34" charset="0"/>
              </a:rPr>
              <a:t>2014 </a:t>
            </a:r>
            <a:r>
              <a:rPr lang="en-GB" altLang="en-US" sz="2000" dirty="0" smtClean="0">
                <a:solidFill>
                  <a:schemeClr val="hlink"/>
                </a:solidFill>
                <a:latin typeface="Calibri" pitchFamily="34" charset="0"/>
              </a:rPr>
              <a:t>(</a:t>
            </a:r>
            <a:r>
              <a:rPr lang="en-GB" altLang="en-US" sz="2000" dirty="0">
                <a:solidFill>
                  <a:schemeClr val="hlink"/>
                </a:solidFill>
                <a:latin typeface="Calibri" pitchFamily="34" charset="0"/>
                <a:hlinkClick r:id="rId4"/>
              </a:rPr>
              <a:t>http://www.cdmpipeline.org</a:t>
            </a:r>
            <a:r>
              <a:rPr lang="en-GB" altLang="en-US" sz="2000" dirty="0">
                <a:solidFill>
                  <a:schemeClr val="hlink"/>
                </a:solidFill>
                <a:latin typeface="Calibri" pitchFamily="34" charset="0"/>
              </a:rPr>
              <a:t>)</a:t>
            </a:r>
          </a:p>
        </p:txBody>
      </p:sp>
    </p:spTree>
    <p:extLst>
      <p:ext uri="{BB962C8B-B14F-4D97-AF65-F5344CB8AC3E}">
        <p14:creationId xmlns:p14="http://schemas.microsoft.com/office/powerpoint/2010/main" val="39768612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203575" y="2559050"/>
            <a:ext cx="2463800" cy="1600200"/>
          </a:xfrm>
        </p:spPr>
        <p:txBody>
          <a:bodyPr>
            <a:spAutoFit/>
          </a:bodyPr>
          <a:lstStyle/>
          <a:p>
            <a:pPr algn="ctr"/>
            <a:r>
              <a:rPr lang="en-GB" altLang="en-US" dirty="0" smtClean="0"/>
              <a:t>Socio-technical nature of change &amp; development</a:t>
            </a:r>
          </a:p>
        </p:txBody>
      </p:sp>
      <p:pic>
        <p:nvPicPr>
          <p:cNvPr id="39938" name="Picture 2"/>
          <p:cNvPicPr>
            <a:picLocks noChangeAspect="1"/>
          </p:cNvPicPr>
          <p:nvPr/>
        </p:nvPicPr>
        <p:blipFill>
          <a:blip r:embed="rId3" cstate="print">
            <a:extLst>
              <a:ext uri="{28A0092B-C50C-407E-A947-70E740481C1C}">
                <a14:useLocalDpi xmlns:a14="http://schemas.microsoft.com/office/drawing/2010/main" val="0"/>
              </a:ext>
            </a:extLst>
          </a:blip>
          <a:srcRect b="10574"/>
          <a:stretch>
            <a:fillRect/>
          </a:stretch>
        </p:blipFill>
        <p:spPr bwMode="auto">
          <a:xfrm>
            <a:off x="107950" y="187325"/>
            <a:ext cx="28781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5"/>
          <p:cNvPicPr>
            <a:picLocks noChangeAspect="1"/>
          </p:cNvPicPr>
          <p:nvPr/>
        </p:nvPicPr>
        <p:blipFill>
          <a:blip r:embed="rId4" cstate="print">
            <a:extLst>
              <a:ext uri="{28A0092B-C50C-407E-A947-70E740481C1C}">
                <a14:useLocalDpi xmlns:a14="http://schemas.microsoft.com/office/drawing/2010/main" val="0"/>
              </a:ext>
            </a:extLst>
          </a:blip>
          <a:srcRect l="19019" t="17607" r="13899"/>
          <a:stretch>
            <a:fillRect/>
          </a:stretch>
        </p:blipFill>
        <p:spPr bwMode="auto">
          <a:xfrm>
            <a:off x="107950" y="1808163"/>
            <a:ext cx="2376488"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l="13747" t="11496" r="11594" b="15900"/>
          <a:stretch>
            <a:fillRect/>
          </a:stretch>
        </p:blipFill>
        <p:spPr bwMode="auto">
          <a:xfrm>
            <a:off x="107950" y="4073525"/>
            <a:ext cx="2087563"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39941" name="Content Placeholder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9975" y="4899025"/>
            <a:ext cx="3722688"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6125" y="187325"/>
            <a:ext cx="30495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2" descr="https://encrypted-tbn1.gstatic.com/images?q=tbn:ANd9GcSc3sdDXRQR7YSfZRljQnOvL9KP0KHD3JfHXbdrcofAsqfOkuC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6688" y="188913"/>
            <a:ext cx="23939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4" descr="https://encrypted-tbn3.gstatic.com/images?q=tbn:ANd9GcT4ls0wFOcNKd7dLZ66Gb8193AY9lHAkmX1IIrmPEqqKUPhaEWX"/>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7513" y="1690688"/>
            <a:ext cx="22256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AutoShape 6" descr="data:image/jpeg;base64,/9j/4AAQSkZJRgABAQAAAQABAAD/2wCEAAkGBhQSERUUExQWFRUVFxgXGRcXFxseGBoYGh4YFxgaHBoXGyYeGBwjGhgXHy8gJCcpLCwsFR4xNTAqNSYrLCkBCQoKDgwOGg8PGikkHyQqLCwsLCosLCwsKSwsLCwsLCwsKSwsLCwpLCwsLCwsKSwsLCwpLCwsLCwsLCksLCwsLP/AABEIAKoBKAMBIgACEQEDEQH/xAAcAAACAgMBAQAAAAAAAAAAAAAFBgMEAQIHAAj/xABBEAACAQIEBAQEBAQEBQMFAAABAhEAAwQSITEFBkFREyJhcTKBkaEHFEJSYrHB0RYj4fAzcoKS8RUkQ1Njg6LS/8QAGgEAAwEBAQEAAAAAAAAAAAAAAQIDAAQFBv/EACsRAAICAQQBAwQBBQEAAAAAAAABAhEDBBIhMUETIlEFMmFxgRUjUpHBFP/aAAwDAQACEQMRAD8A5a3ETshBU7MwAYfQ6VewLNcQgXXg6mTpprBqxieUVshQ7Bma4qlgTCg/pI3360escKs2TBRoJ0gkD21mvOlmhxtKq5OiDgI83lWWYZVJOn266Va4rhTlQq7XHMCCDr6r7bfKquPwwV5SYEneI9NDrpRDE8TPhKr3M2YQFjzAbKFC7jrXTCVhlCizhuJBMOiDJHiGXIDXC0bMJ/y9AOvSj/LvGFYMngi4yTrllyh0hGMZZ2gd6U8JwkmCMO5jUZnCn02B0/vRWzw3EeL4qWUVvW4xE+wAqisXgnwnHSCUeySl2F18zZRsm2twDSDRLh1y5as+G6sue6y5WiVUqSugOm2xrTgHB7pxCteW3lzEwC+YMf1A5qv4q3N64SQYxCRPQZcsT13p6EYt43i1rEi3mc2xas5SAnnLiMwk75tSO0VZ5b5itRdzWjm8zBgdIMAK4O42PuT3pfPCm80eGTBHx7eutWuBcEvPiQqZc6gPmzLooOpAJg+1KGhpv8duKjAoLEw3gKHEqIzFz+kEbRt86IcStjDW7YSz+YuXTmIAYKLcQFJTePXsaEcJ4Xi2unwyilZY3coAbSApGoKkU7Ybga+HDs5JgmGIUGBKqFPwzP1prBRzRuF4i6JWwYLZUVYgb7z+lTuTVnB8jYpXBe0pWQSBcX59a6db8O0MqgKOw+9C7nMigkeHcMH9jR/KlbRhPxfJuKuBfIoCSoGZQY3k6xudqYOF8oWyMt2zkGVRmW55pG8Zeh71dPMy/wD07n/aa9/idR+hvpQtBBXFeWb4ur4I8S1bEIrMoiQZ/wCYa9aB4jlHGtp4egXw9Lq/B+3U7elOH+K0/aftWf8AFaftP2/vWbTMc7u/h5jyIFtQD2dNPvWlnkHiI/QNt/ESfnr1rox5sT9v3H96x/i23+37j+9bgwh4XkbiEedBpqD4i6H5HXSrXDOWuJWbwdbSwAVnOpBB7gnWnL/GNvt9x/esNzfb7fcf3ocAopYHl1zavI1sW/EOis4YK2TLmBHTN/vSmThy+HbCMq6AA5dZMazOutAH50TtHqSo/rVUc8jvb/7v9KbcagxxnirKfDNyykkFA0zHqBpNRYPhl9JOe2TDwQDEs2bX0pW4piUvMzuyrnUIdZgAhgR2M0Vt83FUGi5QBrm6VKM5OTTQ9Uifi3BMTiFVbhtHLJ0JALRAMRsCTS/d/D/FQ4BsjPGgJAjc/p0o6vNrkaKp/wCoV4c2sTlhM28BhMe01T+BbFJ/wzxczNk9xnO237ahP4ZYvNIFkD0c/wD808f4kfqg+o/vUf8Aiw5suVc3bMP71rrwbkX8LyLeTw2uC3kQyyhpUwNwCOpABHzpbXg7FiyXbWnmILxllisHTTWujHj7t5WQQ2nxDr86RV4exW9Eeb4df1B9ZP8Ay1uBZOS6VkOH4PmZFL2mcgkKt1ROu8nSdDoa2bh97EDJaSRa0yi7bPmgZmEmSD6aaVbwXCrGa2cQRCWSMo1VrhLRmA3EEGteGflEsst1bOclYZTlcQsFs41BLdBQaVBi5eUL15cohhB3H8JOpGnTca1NbRwyAAbif7dx0NacXFo3T4WYJAA809NdT0JqLCYsoIOh1II3qNclvBDewssQREkTofckdp7V6iHC7Iv4hYLCQQ8mfKFJZgTvp0r1Oq8sTl9E+D5cxd0hrtrKDlhCw6GQc2+X71U41w17F97XiEgKHOmkt+kMf6a00YYG2glrkpnUwzR5BmHXqTHtS+GF7EXDncsUQgtJYZwdNegj70vpxb4GjJwdlLheCuXGQIMoI+IxEdwvU+pp94Vy3btaxmY7u2pP9vakvlvGshw8tmW4Cv8AykEwK6VYOldEIpCZJuUrMWrQHSpwtRrUiiqEyzYEOvvUXEuHuzEQIZ1Yf9JBM15nI1HTWuc4rmjFNcLG68qSABoBv0n2pJyUSmPG5ukdCTlklpyJBnt7jSKV+F8CtW7rG7csZS7kjz5gNgAcogzMwaGJzlix/wDO8CNJXadeh6D+fapuW+K3HxCK75lIby6amCewnWoPL/idK07X3HQcHxvDoFt22XoAFVok6Dp96KXEcyAygj3096WcMhd0YLCzqG7g6RRbHY20lyGz5tCco0Pb+VUjfk55bfBpc4XdbXx1APRQR9570Nv8jXHOuJ//AFn+tXf/AFaxM5Lp+1DeJ8/YexcW21u+WYSIIjt1b0puAdC/zHwJsM6pnz5lzTkiNYjely/mnWI6RufeiPM3O63cTbvWUb/JtMoR4OZiw1kEgjX7UMxPOl9lzGyoB0kDqOkkVOX4HUvkqmZOtR32MH5VHd5hvP8AEgy7jUkD6VGuNdgc6BVOuhOYxvEzGlJuHUolhEJE71Wa6Roa3HHIMKoCgH4vijp71WOPzakrp2nalTYeCQ3DOgqZ7hgdKp3scF0IG0xr9JqRr5zKI0Ma9qMpUKqYXwk+UQDrqanw3/EYaaPA0oTbxjeIFGUTO4100NW7QbOw13bUdCBv7UU+hqGjEWB4LAsGcEDRYG4jeq+Mu2hY+I5whGUGBPqOsUJwiXJtFj8W4Mdz/SKn4hhWm7pOUj5Agz/s0t/3K/BlHgN4HjNtbSAglgomB/Wda8OPAOWy6RAGmb6zMUuXcO0L5iBHQ7jTX6zVe5ZME5ifmaaE+Eb0+LGW9zA9xSUQBTpJn1kgjtFCWxd1V8UEBgBHXSSus9aqjiHkC5jAEZdvvVmygexdhswEa/z2pM8nSF6NMNxu62ItA3GK+IuhjaQI0qlir7ePdGYwtxtJgb17h6FbiwskMDMHQSNar4lSb9yJkudt96u3XYtN9EV9iHIMyDEHf71Jh7Rc7DTuQKscVxF0XD4oZzoYuL5svTUidqo/l4u5ddGj70vDXAHa7LvglT/mdpHWfT0qDGNpBBBJO+0VPw7GZL0mSJI1PTYb/KrfHuIW7qABdQZzfahVdlYRi4tt8l38ObStilDD9w9DKkEe8V6teTuKrYbMw0Rs238LDT+Xzr1UST8E3Bp8F7jd5lNxc5MlzsOqg0s8DzJcdg2e46qFQRMKYzOf0LHzNEuKXUt3Gt5vK2YqS0gSswT7jSkm2jtdbwsskE77REmR1qcQyD3AL5hVOuS9A9JnT6zXV8FclB7Vxjgd2CR1DqT79a6xhMaFQEkARqflV4slNBrC4ct2q2MD6ilrlnnnDXrvgKxDsfLmEBo6DXf3o1zPxI2MMzgNMgSu4B3PpRbFUT3G7dxbc2VVm6h2IEe4Brlb3ZJzCWDQ0AAdZAnXuJpm4BzmCMR4zMqIojPJh5gDbc9vShHAeCNjvGaxct5lYHw20Ygk6iQY1P1qUrl0deBKMvcC7t5hH7ddNJ6Hf6fT0ony1cJxdgEnWQIjqD9TVTiuFOHZlvrlcaEGCRoOg3EdukVJyxif/d2D/wDcABBEZfXvvNcyi0zrnJOLo6pfvpbtNccwqKW/6RqTFcu5t59d8XbaxduLZyoWUiGkE5hHqIp+45xmw1m4i3LZEZTDBoLSBoDSCOUbCFDfulmhhCiATOmbqPYV0TmonAsd8nReVeN2scjsiNbNtgGV46iQQRpBH8qRedcRbxeKX8oy3MltlZhsCG2k9+9FeXuZbXD7bWgfELtmMx1A8sjfTvQLFcDZXtXOH5jbxbsAARNt0JlDt5RuD2700XvXArVPno3wHIGKu2GZcmZvLLOFCwQY7n3qSxyVd8A2VxeGF23eLtlcnKCMpG3esYheJZWNxbllFOr+2nSZ99qVcViQl1ouMM0SyiZnU6ztNDa6GpPoaW5dZJDYuyDO6Ie3t/KhmK4QgUv+ZFwqsEBCJJO4k9jtHSheIC65rlxyYyhTlgeszr7V7CcJuXbZZWG5yKSJaO/bWk2B4RLe4VhAMpxFxmmdEA/mfvUGDwdpiVVmyz5i0T8o0q1iuHNbt6xI1KEEE9dD232OwqvZwj2lLnDsguEBMwYAmJhZ+LejtbDweXD4ZrmUlyDoPMJn0gdau4qwAlsrP/EKkTtHw0Ma3at3g6FlYMIEz5hGsxIBJOnSKNYr83dANnDu1hSQMlv4iDBP8RJ/VTzwE4ybfC4PJwrNF249pLa3MhlvO0wGhY6CDrR3h/JuJuhrwdfCXMignW4g2YBdlIAOutTv+GJvWxnvC3cJLZQMwBIHxGe46UVwmCuYS2E8qhQIyRDAfEzHqzf1FBKkO3YRXlnAmyblti1xF6udHEaFdh7Vcw3AcGbOe8Mty5Ks2YgySQNNq5TguJXRiGtWEZ9S0JmIOxmOw2ppwmLxV1kLWrltvilkhCfh/V3HppU5rlyXwGMXwN1+zw+yha8iLatwgYgli3y1I9aIWOH8PKh1t2oYBgYGoOo3rmXHeF3SYCl1zMNGn2PSiHDuBN+WAuFLOZPKjaz5gZZgYB309RS48sMUEpvzQJwe7gdsbxbhthwjW7YLa6WwQBsCT71Fi/BGKtuiqLYXzAKMu51Irn13h2JLf5RC2xtnSdZM5c0kbTVy7dLMUuqykLCkkgHcnzDTpT5Hf6J0N/GeOYe/be1aChgDtlnT21pO4JgrVlb+KuIWdLgKGWETtEaHWgOO4lam21tALjRmLFjroCNdIjqKYeE4JLrtaZrjW7iEPluMALgYEAAjRcoG3rTZcHqqm6GjPZyVsXzA+Nstms+dD5XE/COx99I96AY7DZbgunyqzk67mIkhd/nXSL3ArPls2SbMIQCp1J7seuutUuO8lDENZBdoAJYncLAkD1JH3pIYvT9vjwFyUuX2Jq8O8Pw7twqQ4zJBBlTrJPQ+lQ8WayVlGYs265CuWO8kz8qcrlpnupZXDpcsIh8u0BRljPpBJjfvQPmnlu3ZtpdtZkzSHtOQWQnUDvH1qtmQr2wco1rNaMdAK9RQWM2N4ng3jMyNlII0JgjbYUKfi+BtyUCgkbqhmOopSwuGYkMxMHpU78NuGWVPLEwYIjrrNRNRZbidou3hjdlIgRsdTRvmfmB0S3bQwGWT69KWbPDLgILKAARO3v09KOY/gnj5CWjKg2GtHckWw6eeeW2K5JeQ8cv52w91TAbKpA1ztIBPcV17mvCG7g76JLPkgKNi2n8oNc45F5Rts5d7xzWWBW2sAsRqpJOsTuKdeIcZZbS5GXPcdtGGmUAhiI6jcd66cdbHNnPqccseT032cx49wO7Z4eGObM14M+hgQCqr9dZ7moPw14o1jGodSbgNsKCNSRpM+1NfHOIM+FCm94hQwwbQt1Q6DeNaA8u2k/M2S9vK6uPMZBUdSe4CyflSvJGUuOjRhJXbLXF1bEYxsRcR084GW4saJCwwPQ1UxL2VvEI2gkjKdp3Ex966pwbjKXmYBZDWyviPlnbMvl6jWZNfPWOFy3dZHkMrFWHqDWyQVl/XTgko0/LHvg/Kl+7Za9ZNtFQkIWYFmI1nQSPnU6cIxL4ZsRcAUKYAb4nJ0GVdzrETFAOAc1thrTKZbNGg+e3rTH/jM21S3dADMIkbr1UdtNqjwhn0J2J8W23wspYgAPvPU67CacuWufreHwwtvbz3bbFkEeQEmCNNtK9grdrEMM5yv0bcE9CaX+b+B+DcVxBBgPH7h19Mw+9W021yqRzZ728HUOCfiguILJky3AJKgyCBvlPp1HvQ/G8mpj7/AOYRls5oF5Cu4G7INg3TWuSpjns3EuoxUiGBHcf6aGuk8qfiOLt0i8qWlZCS0/rHQTsD0G9WltvgRRlHvhid+IfARhMSVsq3gELkYnMSY8wJ7zOlG+WhaxHCrkLkxOEk5/8A6inWCvWBp6aUF/EjHsblsAELBZWPUzB9un1pf4ar3XRUzC40gFDv3zelRkkjJtnTfwx4Z+duG7fGazZ1UE/E0yoPdRE/T1rpnF8RZvrku21uKIMHdY2ZT0I9K5v+FFr8suNN1wpXw1YftIzyfqYFH7fMmBtWwbmKRm6BDJ9oWaK6NQkYDhi2uJeGwzAXXuCQDK5Q6/dpjuK6Q3HDlmBMNpqdgPltXJ+J8f8AD4o9y350mFjSQVX4e2oH0rrnAMFnAYwwgHzGdSADoND86lky7VbK0qNeHYlrxKMCDqwcKdF2jXcz07Uk/ibdW3bQK5ZhcBUHRh0Og0iumcR4qba6CI20MfYVzfmbAC7isLcJDKbgVwdJaCRpppEiuKOpc8iSYq5N/wAPOLW0t3DI8UtBJ+LLoQBPSZJ9qtY/iV18QGDbAETsOxHzpA5dcrjVCmAzMp7Zdaa+LYwI7MrkBcqMI0nXzTOtVy21SOnClZb4lxZMSVS4DblgrumkgwPrpE9jRV8MmFtN4bMbceVCcwB6ROumppV4FiFxF0AfDbzXJIHmbQDToANIpsx1m3dsOi+VipGYSI7GKthxRnH3I5dTJxyJLoq8Fxz4p8o8i6ku+8DsNt9Kh4lxPwiy5wwzZNpBDRMjoYNXeF8IRbCgEHUKQCZho0ka7VDxzhuezcspA8M51gGZAnVm0Yx9xRvwOoCNjT4Vxh2Y66aKRpHr603cl8TUWiZ0XxDJ+GRrqe/++tIePztGc6+sfQ/SfnU3A0JBQH45UwYhdMxnb/zXo7rxRRy7alZ0zgXE/wAzcS7kyCCsTMgdRpsa2PGXttdBcklyBOygaBVGmnX3qpy1xBGvrbRSoUQB0gDQzS9zLiHXE3bavnUsX21U9VB6gVxz7LRHPhbACZDSCDHY+nSaX+buJM1hkuLqlyEuZYJX36mP5UN4ZjmbzqGYmUKA5RrILT0gdPWh3FOEnMiWtSRAQk5hEmSTp96nYa5BMZiANddhv8q9RHA4S5hr6XLlp4tnN5RPt8PrWaXamM50Scz/AIe4qzd1RnTWXtCftuKg4xwO5Yw6P51VlhTmUg9WUiJU/wBq7XxzGG2nVpMRp9ASRXPeeuJLcwp2BW4DuD3B0BPenlBVx2CORt0cwwLu95EJJzMo3PcCmzmTibWD5ky5/h0hYWBH+tacp8GtllxM6qxi3/F0M9RU3Nl0X7ah8oIYyxPuDr6Vy1vlXwd+HI8VSTpvyARxgrF22SpnodQfejmD5mY2Wc3FS4c7S4EBRGigbFtaSLV7LmSZHepHfPkXNAJg0yjXB16jMssFLyXLF0tba5rLsR1O+un219KsYvj3jDKwdcsRBljAAIPXX0oxg+BnLa8NGuh1JeTCkH0BER8qp8Qwdu0/hFFzEzlViQhOg83trE0E/g88beRLsgOJc21C5YhmktoZ/wCZRTbzL+HOHxt4XnzIwWD4YUFj/ESNT0mkj8NuIrbxptliw8NgDEgvIJJPT0rqq40ZZrsxr2grmzkWJ5Ys2UV0UZpLIlwy+kjMSNN5gEdKTLgzMXaWcPOuwiSQR959KffxCWMSt5GPnGVlI0BGxB6e3ekW+k4iGJUnzT3UjX+utTm+RHHwwmbpBGuum20+h6/6Va42R4cnsPX/AHvVCwZOQEEKJBGo6wKvcUtM+GkDWNusjp9BUsdLIrNJtK0KV24WDIdSNV/n9625fvr4oW7PhtAaPcaia0fh1wILkEJqZnXQ1jhrCHPQhh7Egx89K78klJ8eDlSfb8nSefeDpdezkGZLKMCh8p1IMz61T4ClnDk3fIGGbSdArQMoJ3gA0tYHmu5atG2fPsFLHYdvX/WhXEsc11dY+KY+1Ql7h1whn4/zFkuXTZKMuIVc3UhgCvTfQ+u80pvdIIjaK0cQF+dZujUUq6MwjZvhMrZQSpB99iRXXcDzP+XsqrA/CPhHXXX/AH2riZvAyBM9K6h+UOJa1YDKrtZnUE6qoMehNT1UYzSopgTdqXRte58d7q20LrLKDmy7Ex096B3OZrj4kJfVQtm+JK9MpIJ+lS8T5LxVt1ZULjy+e2Z0Oqnvv6b0IvcGNtS1y7GczlI87H+nWTUsWGHdcjTjtZS1tXpVhKuVBPWSVnTfQzTtx7h6C3KXQ7BhmtmJA3BnqKB8Jw1u7GW3LKwMSTlg6E+hPeiHMfA81o3dPH/WiwQV2Vp6Grywzm1S4E9VY7afJDy7e8J3bTYiPU7feivEuIsCp0GbynTX/SqWB4KtkW5nM2rEgyTEgBY2B09aYuZvCOG8dkZbjMdVPljvHX+lGtiqxpVNptCFe5me3fZ19AAOgGkjsTJ+pqKxx+7fuC27lUuuobLoxBIG9DsfaKvB3IB17VXwdyLqHs6mfYigkBvwE+bMEbWJdMzMAAQW3MjsKa+XMFODtr3zNtvJJ+fvSnzDxA4rFuyeYEhV9QNAfQTT3w5zaFq3KnIsEzp2MfOq2S28mnJV8/myW/cw9gARFF+YsELgcKBJDgfOf60Ps30N3OpA8xJAMk9DpsOuk1fxWITLCs9wmdQpEk6RMH6xU5TVjxxs59wy7dW22TNr8RWT8P8Avej+I5kAsWrhX/NAZRK6dAW99KLcJxX5e0LKkDIDq2jnNqRqBvV7Gfh+MQM35q0PLK9SCdSpGbYaCd6MFKfa6BNxjVX/ACK/AOO37l3Oqs5QScqmI6gxXqeeGlcAFsWgpXcupBzE7ljINeqnpond8gXnbmDHOxtJaHhEyMgMkDYknUa9opfscm3byG5iGFpR5m0k5RqTod665csCToO1QNhFKssDKwMjprvWcebDGVHLeGhFuIlpQlsk5ZPnb1J7eppc41xINda2mqyTptm2JnrTtxHlpzdd7aliEgL0AMzAA+1c2t4QjEhFLAh4giCI3kHao+jKNyOh542o0UsXZqDBIS4kmN/9aPcWs+WaD+JlZf4tPuDSq6orOUbtKh5xWLGHabbyVRVUESLisPMdNBFLl7ELPiLmzZYMjQMSRP0ohicQts2c9vKyiNWOmvbqNzRjhmHsFASgJuO5UDYqu7NOp1O1c8VXI035ZQ5F41aw1wvcb4hB0mN/XbWa69grq3LKup8jrmU9SD1jpXM14lh2IBs2lTvkESPfvrTfgfxFwTAL5rSqABmTywOgyEwK7sbtCKSIOOcIW8Qh0BJE9QY0+9cpxN0+Jbbcgm2ZHeRXWOI82YQybWItyvm0gE/91cVv8Sz4jP0NzMe2pmtNBySXA4WuGWxYJAEkSe09NNqhtu6qyow8pBynX6HcVPh7k5VnRj/Iz/KgzYvLfcDZtPrXGhGbOpVblstCawpbyrI6T70EwHD711CLVt3hpIRSY0iTHvVu9wa5d8S7ICqf1HfQEwPSupfhlhhhMMjghjcOZsp07AfIVtVqlpse9+WNhwvM6Xg5zY5cvOGBsvKrmgrr9N9arcLwDXAQLTOQQIVCY6wdNPnX0JxXC4fFW2CNbW9ByP1DRpO0iuV4Ljd2xdazeEENDiNZHX+L+1PgyrK+1X4DkxqKtJ3+Q/w5MHhcBbXEYTN+YLeKSnnBmVXMslAIUbilXn/lCxhh4+GuNkzwbTD4A2oytPmX3p1w18R+4Hp0pb5k4U166xLTby6L0B6ntNNKeSGRQa9vPJNbJRb8iRwDBq19WcwsyNJBboNOk710blvAG3i0vu5IHnBG2U6EHTsTpPShfC+JYe2irCoyQAVUZj6mRv60U5NK4u81u65YrmfMBssgBYMSdatUX2TucX7X+x+ONnMiSMrMkkf/AJU/qK5lzZgxdxmQ+VYzBgskK2u0ia6LxDB3EszbdCw8OS+YHyTDACSTECKDXOFWspF1VusVkOVh1A2AM7A7VFS56KumuxR4VhrGFZs58WR+wHUayJ2q1jOaUeBlUmP2ySO2lULGMEHPbPxEnQ+XsPLt0OtXuE3bLuXPmImRmCGDMQUA2/pXVJxlTjx/JGLlGLi+Ub2OPXMy+Qu6kNkgZtNdpkCqvMPHWvEm6VtEeZRrGafhyroJ7neqr3ybRuq7oZy5XYZt8oPc96ovw6yxyMHKkT4hYBs3YLtHWpZIKXYYtoB4m+10lmYT1/0qng7YzQx0ifnU62iHdQZCzqNorODwNy6x8NGeF1yiayGpdjJhuDuz21/LnDrcYDP5lmAT310muh8B4JhMNLT4pZQpzLKiDJgHqfWlbCY7EHIcXIUxkVbfmUwQCdQAY7mi123lSbV0E5Zg7x0mTE76Cetcuox5pO8bK4pwSqaGXEPZuoyFQLbAr5EUN6ww2q0uNRVC2xtACnQRtv8Aek7D8weGAAgP7n6nuVnaapYzmd2LBfKsnTc6+p/pXmTxTl98rPUhp144Gzi3J1q+7XHvwzZQcqiQB0BJkUm8Z5SbMTYXxEHllioYkb1e4HxRgpU65njU+hOx32q3ZxBCk/xMP611aPXZ8eXZxXg8/V6OEovc7FXhvDMRZuZ/DCrIDZmEZfWDXqJ8fx7DSOk+nbavV67zyye50cEcEYKkdRI0qrf4jat/8S4if8zgf1ri/EuMX7vx37h9M5j6CqdhFnUT7yf50HNBUDttriNhZPiLG/uOkd6WuOc62lcoigOwMSozNA+Juw060u8I5cxF5/ia1agEZiwzeiAHX7CibfhjZTM73rhuN+rTKCdIy7n61DJmhKNcF4wcWJ3GOYcOw/4bSfb5mgXEbK3LWe3/APGZI6wevy0+tXuNcqX7ZhlIVSYZgQG9RpVfB4YKGCsGbKQw/TEawetNFp8oVxbsIYvCPikS4YJHWYGUfPeingZmtpbMKluJGvqdfeqmC4JNlRICsuUHcmTmLZRtpFMWFwYs21UhyqqfM0D66fQVpaecY7muCD1WOUvTT5FO/fCKFnWWG2pH9d6Dfm5Ux32o1zDbNxpGkafKlvGYfJtvWgxjF2TUNvCkvA161nNInvTHypi7ahluMF2ILfSNjTtugpWFsVd8KwmvmJI9dd6XeIOqvJIHYdftRrieFuX0bJHkkAagyO2YDQiku+CGEzPrvUYwvsrKVI6Jhbn5hbdpr2HsgAfEpa4ROx0AE9pohh8fYwBewLpZWMgnQKx3j9opJw+BdyCizPmDD6mSf96VpxPBXXVrmUso3YEEaadDNdmfSY8uHZIhh1M8eTckdDw2MB1RgR3mRSDxrjXi4t27QoPfLpWvBuWL1xFfxUsI5KqblzLmPYAamdfoaYeX+BYGzac4plfEhynhl4RQOug83TU15em0SwTcrs9PU6154JVRHwPmUoMrCR01o7g8XaxDZjGhiSND6E9qEcUxGCUXMltbhcAABcqW9NSAIJM9/pVHC4d0KW7eY+UNABYmRMwBXoNtnAvkO8Q4RYBdrzW7f6V8EGBpPwxBqPlDEW7OKlblw5lKFigAkkRoCTQfEYq45CRJmICktOx03mprXD7yFQyshkMc5CCB6sQPlSbXXCG3Ldyzr9vEeRmYzB7EGPnvXN+OcfN2+WbMAhgBT0GkH33roF3EqMOWLSpWQT2j+VcsfCG5cbICxJJgAkx3gVz7lHsaK3dG2P4+TIRcqnp/ruaW71w5qKXbMEz0/wB61Nc5Ya4qtbIBYSc3/iqKZtouYljHzFeej7ck3iIzJ96yOSL370+ho7gVyX+XcHa8C29yYbNpOm5/oKtDilsOQlsBZyjLA26/Oq2P4a1nDIhM5TGkx1JoQ10KVy+tFPgz7DmN40qkasO49jvvQ7EcflgxEwZlv9KG4gySd/5+9UcSwyEf73ooWQ24Xi+c/oW2dSPKXLerETG2m1RDiId2AUe49NyI70o4a75aI8KYhjAJ0OgpJq0VxTakrbob+F5TJI2II1/tV2xifKwzfrb+lBeH4ZxMyJ6A1ZXhAkmXBOpg15+PBKORzZ2Z80Z2l8nuOYiEBJ+Ez9dCK9XrvLq3PKzkLuS7Eg9oAAn61ivRjHg4HOmKPE8aUfylWB6x16jXtWeA425+ZtydA23T6ULxV6Yq7wDW8h/iqWT7H+i2FL1F+zreG484Kk66a1efjByHUaayY0/tSuLkFfpWnH8QRhbhG8V8p6O6SXyz25qKVmeZsZ+YslVfMxIIMzqPSlT/ANJZ7cL/AJbiQWuHQ9OmgoRbxpQz16a15OJZgwYHX1r6nT4VhhtTPEyZt0raDFjDm2qKWMiBmSSun8Qq7bt3RmZ2PhgAsWJyidF1NAMPxmGtrrlDDSekjSn7nfHM+FKHRcy+2m1W1Guye3E/Pk44aTHueRCpjsdaUD/MDTvl1oZxLATYW+p8rHKQfiB1j3Gm9DSsJPckD2B1NErlwnBWwf3MB9Sf60Je2q8soopp/gH4XhrNZu3AdLRSR1hpE/Ij70e5D4SmIxPhuSPKWER8SwRv6T9K15KwviG/bOzoB99PvUPAybGKUnTK0H+VTllb3wj2lwVWNJQm+mO/G+Cth7V1/Et3TmUmQxIUeUKNcoHfrSxjuL2rSIfAtszHU6xB3Ouxp04vZL4e6o3ZTAHU9I79K59zFwG9bayl5GtgiZInTrsd/SuXQamWVNZHzZbU4Vj+1BVuPg5Tbbw7QjMmUFm66HpNa3ubFa7CeVQsxlGp+9QYThtkqUW6Cx2Ny22kdAA0a163wqwyCGUXANXBYiNdMkQDXqJHGy7ieYiyEkyIgSokdo00oDbvm8zP1M9hr/SjuHwlq7aQ5VCic83WDN2IAWBrWbPKq5/I6raO83FLe4mJFB9B4AuAWL3nAMAmG1U+/ca06YTiV7Iv+SwQaI1tGX5AjSs8s8sImNV2WVWcqtlYMABqYJgTXQ8W63AAwiCCpUlSI7Qalm+u4tDWKUbYn9Neolvcml+BGwnG/CzOmHy5zDM6eedtWAG9b4ni6XApayhjYNJA6bTFNPFbb4hHtIBqNF6Zu5Py3oNjOQ3CJlbzkDMskgt1g9qbR/UY6qDyS45Bm0fpNRiQ4bDPi7ecupYNlyMD4YUdgOvpTLy7wtcNayuys5bMWRSPYa9qr8uctXLKsjMpM5oB7jUUWu8Ob0+9fHfVNTqZZJQf23wenBQSSQG5lwFq+yP4YzCRmIEkbiYoauBUentRjHWjtBkHb/xVAj0Nev8ATMjngW58k8kafBF4S9qw1kVMVrUJXqIgwPxvhviWyqwDoZO1IvEsG1lgHE6TK7b11E2pqN8Ep3UU6kKcpuXAfeo7HC3vHKoMa6xoPeunpwa2Sc1tSehyjarVrCKogCB20o7zUcytck4n+D6/6Ux8A5Ve1LXCJOkDt704i1Wt0EKT2BobrB0DVwKrqYA9TUYxluSFExuZoJjnuPqX/tFYwIKkA9Qf7j5VRRQHIN4dkfMq5R+qO47xXqR+IcWHi5gSIOmUwRFYqi4JvkXY0npV3lxYuqTsGFNd/gmF8MglzciQAoCT2JOp96gwHBhbuKxRWUGWSYn51xylui0dcPbK2GDeHl969xYzh7g9Kp4jCNccnKLajYKxrzYBoIzNB0Os15a0btO+j0JauMo1Qm3LU/Sh2xIpytcpw2YMTHQ7VHiuS85kNlPooA+lexGSPJlGxQfQg+orp3NThsCTPRCP9/OlV+RHP/yD6GaI8xXXXCrbaCBlGaf2+lc2ox+pPG14ZTG6UkxN/QPc1fu3P/appqHafX1qobJgQQZOg6n5VPfDCyFbqZA7V2PtfslHgI8kYojEx+5fuNal5ntFMS0fqh/rvS9hcQ1p1dd1IP0pn5rxK3Vs3l6rB9K5pxcNQp+GqOmMt2BxXadob+B8WR1S8yhjZUMszowGp0PpSvzvx03Rby5lOdm3MaituUcVKXrcgeQxJj0oPzIIS2ZBjTQz0qWjwxx5Zr/RtVk3wi0ULfE7nfUdYqbhePYKw0+LtQ+0071b4UdW23716NnKglc4iwXp2olaxsjUdNqC4izI0ParNsUthqxl5Zxs4u0I/cPsa6EH3rmHLTf+8s+5/ka6UJ7V8j9ZjedP8f8AT2dN9htgMeUdo9Kv4njTdDQC1ci4w9q3v4jSu3StxwJInmink5GDCYoXLIkfFqSCQd+49qspjQihQu3Ukn+dB+C3f8hPY/zNWrr7e9fLZMuRZGr8sOxN0ExxQblfoaHX8WMxIUa9yT9joKjL1U1Jp8efK+Ey0cUURXdST0qNF7VUv485yoI09KhTiUGDH3r7nTyvFFv4PMyqpsJ7HpXnUn2oPj+InMqq0a6nf2Bnaau2caSNNfWRXQRoueHpWBr0qu+OYaQa1THnqftNagFzL6Vo40NV34jA3PzFCf8A10szLoIjUHWj0agJjMYtsMGMZSR6n2oFiOYyWCWxEkKO5nSj/FuXVvEsWIY7kf22oVg+URauo7PIVge221Wg0JJDL/ggugNrDs4HlkAElhGaZNepw4PzecPbFtbauJJnMRvqa9V1Rz+8UzZBrIQd6lrAWvP2nZZjT3rKjsK3UCpAK1Bs1y14oO1ba9K3FYBFkFV8TwtLnxgEdqvhKx+Xo0YXMRytbJkSPQDt96F8x8FJRciltdQB6ROlOxtV44WaydOwt2qOUnlzENtaYe8D+dXbnArluwQ4GkRGpknXUdIrowwetbflh6U7m2KopHLeG2X8VQqloIkBSQQNSKabvK/jAl0ySZgRP2pqTB9oHyqwuHOm1ZyClQiN+H6/vYfMf1FbWuRkUGGbXrp/anx7R9Kj/LnsKG5/IaQivyXoQLjfMCo7nKt4fCykesz/ACp/GF9K3GEihbNwInC+CX7V5LhAIUyRPTUGnAY/+Bxp6RPbQ1bNg1qbfYAntXHqNLDO05dnTjzOCpAv844dmysBA1/npW13GkjQH5g0TTCT8Wvp0qx4FNHBGMdq6BLM5O2V+EcVC2QHBUrO4O0yDpVvEcWQZfNMkfeo/BqO5hx2rzJ/SMUpOVsos/PITF0dNfWqd/FqupMVWXDgbSPYmtlwqzMTXPj+jtS5lwV/9aS6A1+zce4zrEE6VIqXQIyzRoJHask9zX0GOGyKivBxTnudidxPhl5yDliBGh9ZqP8AL3gB5Nus9e9O6ia8bVVJ2JDX70aqx71XbF3R+lvoafSg7CtXwq9QKNgsQbnFLg/cf+6o+FYj/NLNIO51+lPr8PU9BVS/wO2261rADr3FbOWQ5mh3EuMLkMTmER201ohieWU6VRxfADB13HamBQsYjmG/m/4kR0r1aYnhd1YGQnvtXqomI0dGrOUVkVIgqQ5Etmal8ICtgNKwlYxt4YrwUVkbH2rK7CiGzwX1rZbfTpWDWzUGgWRtbqRF9qzFYArUMbiyPWtglRjesqdaUBJlrxrIqW2KxiMEVnKKkrIFAxFlrZB3NZr10a0TGpP+4ry1rNezVgkleFYWt3rGNSK0Kmtq2G1ANkYStgleWvIawDZLYrDW60Zj3rNg1gGfDrYmsvWEpkjGC/pNRG4RutSx5vlWWFGjGuasGK0atFOtauTGzpUN6xNTtWs0QFG7w5T0msVdas1gH//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US" altLang="en-US"/>
          </a:p>
        </p:txBody>
      </p:sp>
      <p:pic>
        <p:nvPicPr>
          <p:cNvPr id="39947"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16650" y="3430588"/>
            <a:ext cx="28194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sp>
        <p:nvSpPr>
          <p:cNvPr id="39948" name="AutoShape 9" descr="data:image/jpeg;base64,/9j/4AAQSkZJRgABAQAAAQABAAD/2wCEAAkGBxQSDxQUDxQVFBQUFBUQFBUUFBAQFBQUFRQWFhQUFBUYHCggGBolHBQUITEhJSkrLi4uFx8zODMsNygtLisBCgoKDg0OGhAQGiwkHCQsLCwsLCwsLCwsLCwsLywsLCwsLCwsLCwsLCwsLCwsLCwsLCwsLCwsLCwsLCwsLCwsLP/AABEIALIBGwMBEQACEQEDEQH/xAAcAAEAAgMBAQEAAAAAAAAAAAAAAQYEBQcDAgj/xABDEAABAwIDAwcJBgUDBQEAAAABAAIRAxIEBSEGEzEiQVFhcYGRByMyQlJykqGxFGKCssHRFiQzc6JT4fA0Y7PS8RX/xAAaAQEAAgMBAAAAAAAAAAAAAAAAAQMCBAUG/8QAMhEAAgIBAgQEAwgDAQEAAAAAAAECEQMEEiExQVEFE2FxIrHBFBUjMlKR0fBCoeGBM//aAAwDAQACEQMRAD8A2S07LCUsgQlkiEsBTYEKLAU2BCWAosCEsCEsCEsCFNgQosCEsHNfKPtDe/7NSPJYZqkes/mZ2Dn6+xbGOPCzBsoqsILDsDh78xo9Dbqh/C0x84WE3USUdjha9mYhLAhLAhLAhLAhLAhLAhLBEJYCWAWqVICE3ECEskQm4giFO4ABRuAhLAhLB9qskIAgCWSEFBBQSwEsUFNigosUEsBLFBBQSxRpdrs6+yYVzwfOO5FP3iPS7hr4LPHHcyJcDlFLKXPwlXFOdAa9tMA6mo9x5Ws6QNetbO7jRhXCzVrIgvPkpws161T2aYYO17gfow+KpzPhRlE6YqDMIAosBAEAUiggoIQEJCAICEICAIKEIAgCAICVhZnQQUEsUEFAKbFBLFEqBRCmxQSxRKgESgolCaIQUEsijku2+Pdi8eKVEF4pnc02j1nzyyO/TsatvGtsbZVLizR5jl1fDgNrtdTD9bSdHW88AwYu+azUlLkQ01zMBZEHSvJjiKLKD2mqwVaj5LCbXBrRDYnjznTpWvmTbM4UXwKgsohLFEpYohLAQUAliggoIKCCgligliiEsUEIoKQFFiglighFCUJolV2ZhLAhLAhLAhTYEJYEJYJhRYISwIU2BCWBCWDTYjaSlSdbiGVaOsAvpksPWHsuEKxQbXBox3VzPrO85ZTwVWvSe10NhhaQ4Xu5LeHWQe5IRblTEpKuBx7Kcyfh67azILmknlC4GRB+ROq3ZRUlRSnRsdr8/wDtlVj2tLWtphtpgw6SXEEcRw8FjjhtVCTs0CzIJQG4yzafFUP6dV1vsv8AON7Idw7li4J80Sm0WzLPKSNBiqUfepGe8sd+6plg7MzWTuW7LNoMNiP6NVpPsk2P+F0E9yplCUeaM1JM2cLCzIpua5m+nicY3d1OXRFKgRTqvFSpZ6LS0Ec58CrYwTS4mXnuKUa5O/flz/YsWz932She0tdu2y0gggxwg8FXKk6QnNzk5Nc+JsFFmIUWAlgQlghLICWSEsBTZFBLFBRYoJYIQH0sDKiUsBAEsBAEsBBQlBQQUEsUEsBLJIe0EQ4Ag6EEAg9oSxRzHylYKhQdTbQYGOqXPqBpIaQDDTZw43eC3NPKUk7KMiSZibJZ7h6dJ9DG0mOpkmo11lxvjUOPETDQCIhZ5ISbTiyIyS4Mqjjr0dWunUrjAzaWT13Ud6yk91Mki5rS4acZjUDrWLnFOr4k0+ZglZEBASApQCUDdZXtXi6EBlUuaPVqecb89R3FVyxxlzRKbRY6XlHmzeUBLXXGx8A8hzeBBj0ulUvTrozPzGbjDbf0i259JzGzBIqUXkfguDubmCwenfRk+YWDKM5o4kONBxcGkAktczj0SNVTOEoczNSTNgsLMglgJYISxQUkBRYoKbFCEsUEskJZFBLJJVdmQSxQSxQSxQhLFCEsUEsBLASxQhLASxQhLASyaORbfV97mbmkgBm7o3HgOBJPQAXldHTqsdmrk4yI21yLD4Q020Hve94LyHOY4BnBpFoHEz4JhySnbaJnFR5FcwuHdUqNYwS57gxo6yYCubpWytcTvGWYEUKFOkzhTaGT0xxd3mT3rlSnubZuJUqMbM9n8PiP61JpPtDkv+IaqY5ZR5MhxT5lQzTybDU4Wr+CqJ/zb+y2Y6r9SK3h7FRzTZzE4eTVpOtHrtF7PiHDvhbMM0ZcmVODRqiVbZgQoJIUAIDcZNtNiMKLaTxbN1jgHNk8SOcdywljjLmjJSa5Fzyjyj03aYqmWH2qcvb8PEfNa8tN+lmay9y3ZdmtGuJoVWP6gRcO1vELXljnHmi1STM1V2ZUEsBLFEJYoJZFAKQFFihCmyQosgKqyyiUsUEsUJSxRMoKASxQSyKCWTRKiyKIU2TRMpYohRYoDipsUcMzSa+MrkEavqvlxgWtuP0ELsxW2KNF8Wa1zyeJJgQJMwBwA6lmQXTyX5VfXdXcOTSFreuo4fo2fiC1NXkqO1dS7DG3Z1Fc02aAKmxRKixREqbBp802XwuIk1KTQ4+uzzbu0kce9WwzzjyZg8cWUvO/J6acHD1bg5wYG1BaQT94aHwC28erUvzIqlhrkVHMsqq0HltZhaRx4OHNrI09ZviFtRnGStFLi1wZhLIgICEB9MeQZaSCOBBgjvQFiyzbXF0YBfvGj1agu06ncfmqp4YS5oyjNrkW7K/KNQfAxDHUj0jzjP3Hgtaekf8Aiy1Ze5a8DmFKs2aNRrx91wJHaOIWtKE480WqSfIylhZlQKWKISxQSxQSxQhNwoKqywJYCWKJSyKCWKCWKJCWKCWSQlkUSligliglij5c6AT0CfBSgz8+PdJJ6ST4ld05xAUg7hsvlX2bCU6ZHKi9/vu1d4cO5cXPl3zbN+ENqo2yqszohLFEpZFBLJoJZFGszrEMpmiajmsbvQSXENGgJ4lXYk3ddjCdKrNFSz3DNx73urU7Sx7Qbg4Gdxpp7h8FseVkeNJL+8SrfHfdmuq5Vg8RRw4YGioW+cdT5DiRQe4zzE3hvMslPLBu+RDUHRWdr9mvsVQAPvY8EsnR+kA3DvGq2MGbzVyK8mPYV5XlZKAIAgPulVc0gsJaRwLSWkdhCAsmV7dYqlAe4VW9FQSY94a+Mqienxz6GcckkW3LPKHh6kCs11F3T6bPEa/Ja09HJflZdHOuqLVhMbTqtuova8dLSHf/ABak4Sh+ZUXRlGXJnssbMqCWKCWKJVVmQSySUsgKbJCWKCiyApsUFFgBS2KCixQU2KCWKPiv6DvdP0UxfFBrgfn0LvnMLL5P8p3+Ma5wllHzrugkHkDx1/CVr6vJsx+r4FuGO6R2BcazeCmxQSwSosCUsUFNijTbQZdTxBosqgxeXaEtIIadQQrsORwtownBSpMrTKjcJias06+JBYW6Mp1SyKrxJ0EDzZ16ltu8sFxSKPySfUwswcytSoNGArNLQ3ltYyi59rIEPiSJ1WcLi5Pev4Il8SXwmm2zzB9R9KlUpPpGgy2Kj95UcHQQXGOOit08Ek5J3ZXkb4JrkafKatNlZjqzb6bXS9oiXDo1V0k2mlzMFV8TqFXYzB4ikx7GGkXMa8Gm4mLhdqDIPFcv7VkhJpuzc8qElZWM08nddknDubVHQfNv8DofFbMNbB/m4FUtPJciqY7L6tF0VqbmH7zSJ7DwK24zjLkyhxa5mMsiAgCA9MPiHUzdTc5julpLT4hKBZss2+xVKBULazfviHfEP1la89Ljl6FscskdH2dzf7XQFXdupgkgSQZjQkEc0yNehc3NjWOW2zaxyclZtFTZYQqrM6JSxQCWKJUWKCmxQUWKCWKCWKCWKCmxRKixQSxR8vGh7CpT4ho/PZC9Ijks6/5Psp3GDDnCH1vOu6bfUHhr+Iri63NvyUuSOhgx1D3LOtSy6gligpsUIUWKCmxRCWKMLFf16P4j/iVbF/BIxa+JGlwhO/xhbGlEzIJ418WeY9S2JVsgvX6Ipje5/wB7myqNdNAOt9HSAR/pt5z1qvcvia/vMzrkcj2rxe9x1d/NvHNHusNrfk0Lr4I7ccV6GjkdybNUFaYHZNgsw32BZpG6ij6V02gano48FxdZDZk9+Jv4HcfYsS1bLqPOtRa9tr2tc08Q4Bw8CpU2nwG2ytZpsJhaurA6i7pYZb8B08IW1j1uSPPiUy08WVDM/J/iaetEtrD7psf8Lv0JW5DXY5fm4FEtNJcuJV8VhX03W1WOY7oc0tPzW5GSkrTsoaa5niVJB9U2FxAaJJIAHSToAnIHd8pwQo4enSHqMDe+OUe8klefy5N03I6cIbYpGYq7MqPhV2W0TKWKEpYoJYolLFBLFBLFBCKJlBQlQSJUkUQhNBx0PYifEijmWT7D7ysDUqB1MW1HtEtcWudUAAOvPT8Cuzl1uyPBcTRhprfF8DpwHRw4LjWb1EyoFBTYoSlihKChKCiEsUYOIP8AM0vdqHwj91bH/wCcjBr4kaOgD/PODiIpwYt1h2Jdzg+1zLZk68tf3oVRVuX97mVneJ3Dg5ziQzD1amtggsqYcD0WjpWOFb7VdV9TKfwpexxpxk6ruHMN5g8j3mXVcQ0G6lVA59adou06i5p7AVRLNtzKD6otjjuDl2Nn5Ns23WKNJx5FYQOqoNW+Oo7wqddi3Y9y5oz086lXc6rK4tnRoSgoSgoiUsUeOKwzKrbarWvB0hzQ76rKM5RdxZDinzOIZ5l/2fE1KUzY6AelpEtJ64IXocWTzIKXc5WSOyTib3YLIX1sRTrEDdUny4kiS5olsDnE2rX1edQg49WWYMblK+h1iVxLOlQlBR8ysTIShNEyoFCVIoXKBQlLFCUJom5CKFygbRcpJoSoIoSgoE6IGjS7OnV39un/AOSutvU8Er7v6FOLjZu5WpZfQlLFCUsULkG0SpIoSosUJQmitbRYXE1MTT+y1RTim6W6NnlCYfa6OLebmW9p54owfmK+JrZoTcltdGhwGWVH0cU6tiKrHNkWtqsLX8gu5fJE+l81uZMqjOCjFUzXhjbUm2zx23pVKDQPtBrNqMdSdvLLw0vY6GlvGTTHHoU6RrJb21T/AJIzpwpXdooi6BqHXthcGP8A8xjXjSrvHOHS1zi36ALha3I/PtdKOnpofh8epzLNcG7C4p7Jh1J8sd1ekx3hBXYxTWWCl3/rNDJFwm0dkyPMhiMNTqj1m6jocNHDxBXAz43jm4nUxS3xTM5U2Z0JU2KEqLFGi2l2mp4O0PY9znglobABjjLjw5vFbWn00s101wKcuZY+aOYbSZyMXW3m6bTMQYJcXRwLjHGNF2cGHyo7bs52XJvd0bjY3a1mFpmnWa4tvLmltpgOGoIJHOAe8qjVaV5Xui+JbgzLGqZe8l2moYpxZRc64NuIc0t0kCZ4c4XNzaaeJXLkbmPNGbpG4WsXHnKrstomUsUJSxQU2KCWKJUWKCWTQlLFBRYoSpsUJSxQUWKDnQCToBqTwEBSuLDXAoHkxqw/ENgm4h10ttFhOkcZN46tF1/E18EWc7RP4pI6BK49nRoSlk0JSyKEpYoJYoJYoJYowm/9UOqmfm5ivv8AC/8ASpr8T/w0GWvaaGJkal1MeiT6VGlzx95b2W/MhRrQrbM0XlSqtNSgG8zXk6FvFwjiOoq/w1PbJvuU61q0kUddI0jumTYfd4aiz2aTGntDRPzleXzz3ZJP1O5hhUEin+U/K5azENGrfNP7Dqwnvkd4XR8MzcXjfujU1uLgpox/JjmsOfh3HR3nKfvAQ8d4APcVn4liuKyLpwZhop1JxZ0SVxrOlQSxQU2KKt5QcqdXwzTTEupOLzqByLTdHeG6Le8PzqE6k+fzNXV4nKHDoc3wOT16zC+jSdUaDaS2DBgGI48CF2p5scHUnRzI45SVxR51ssrM/qUqje1jwPGFKywfJr9w4SXNG42Fc+nmFMBplwc1wMNNrmzOsdR7lr6xJ4JWWae1kR11ef3HYo85VZZRMoKEpYoSoFEypFCVAoSgoSgomUFCUsmhKWKEpYo+K9MPY5p1DmlpB4EEQQfFZRlTTRDjaoqGxmz7sNXqFzg4gWAtkcHEOBB5pDdeOi6Wt1UcuNUaWlwOEnxLkCuWb1EyliiJSxRMpYoSlihKWKEpYowqZ/mndVNvzd/srm/wV7lVfif+GhyZ5GFqclxmrREi2PQw45z1LdzL8WPHo/mzWx/kfuvoUzb3GbzH1NCLA2lBiRAk8CecldHQQ24F68TS1cryv0NPlWH3mIpM9qoxvi4StnJLbBy7IohHdJI7rK8lZ6GjGzPBtr0X0n8HtLew8x7jB7lZiyPHNSXQxnBSi4vqcXpPfhcSDwqUamo4atOo7D9CvUNRyw9Gjg/Fjn6o7Xg8S2rTbUYZa9oeOwheWyRcJOL6HehJSipLqe0rEmgoJohwBEHgdD3qbIoomwjjQxuKwpmAS5v4HQPFrge5dfX/AImGGX+8TnaW4ZZYy+By5B0qKDtx/L4/DYocDAd+A6+LXR3LsaB+Zhni/vE5usWzJGaL6HSJHPquO7To6K48TzWFltBLFEpYoJYoJYoSlk7SQosUEsihKWTtEpY2kyljaJSxtEpY2mBlOLZUFTduDrarw6DMS4xKvzwlBrcuaRVilGV0+pnEqiyzaSClk7RKWKEpZG0SljaTKWKEpY2lWzjP/s+LeN094NNgum1g9I6mCunp9L52FfFXFmjmz+VkfDoa/K8zq/ZLmYcvYazXXCrTbq19MW2nX1InrWzlxY3npyp0+Fd7KceSXlNqNqyhYyuatZ7zxe91Q88XEldSEdkVHsc6ct0m+5uNhMPfmFLobdUPc0x8yFra+e3Ty/Yv0kd2ZHXZXmLO9QlLFHNvKVlllZtdo5NUWu/uNHHvbHgV3/C8+6DxvmvkcjX4dslNdfmbTyaZrdSfQcdaZvZ7juIHYfzLX8Uw1JZF15lvh+S04Musrk2dGhKWKIlLFFWzamKOaYauBArB1B5+9EM7/RHculgk8mlnj7cUaWaKhmjPvwZaZXNs3aK9t1l2+wTz61Lzze4coeE+AW94fm8vMl0fA1dXi3433XE2Wz9feYSi8HjTaO8CD8wVTqYuOWS9SzTu8UX6GVctQ26JlBRFyCibkFC5BQuQmibkIoi5CaJuQULkFCUFCUFCVAo1Oz+Xso74sEF9Z5OpOjXENGvafFbeqzyybVLoka+nwxgpV1bNtK1TYoEqLFAOQUJUiiZQUJUChKCjV1KkPxJ6KTfk15W4vy4/d/NGu/zT9iv5k9zMqqua6POujTh5+3j3LfxtS1kU+30NKacdNJ+v1KDhSAHk8zCB2uIb9CV2n0OSqLX5MaE16r/Zphne9wP0YfFcrxedY4x7v5HR8MjeRvsjo0rz52qEqbFGt2jy77RhalP1iLme+3Vvjw71saTP5OVS6dfYo1GHzMbj+xyrIcxOGxTKmoDXWvHPadHj/nQvTajEs2Jx78jz+HI8WRS7HZg+QCDIIkHpB4FeSfDgelVNWiZUE0LksUaDbegXYMvb6VFza7eq0wfkSe5b3h06zKL5S4GprYXibXTibjBYoVKTKjeD2tf8QlauWOyco9mX43vgpd0etRoc0tdwcC09hEFYKTTtGbjfM5UM8rYQuw7TpSc9gn3if1XqPIx5ksjXNI888s8TcOx1C5eVPS0LkFE3IKFyChcgFyE0LkFE3IRQuQmhcgoXIKEoKJuQmjFwDtH/AN2p+cqzLzXsivGuD92ZVyrM6FyE0RKgULipIobxBQv/AOQUAuQUanEOhuMP/b+jHrdgreL3+qNVr8/sVfayvbgabAT5yvVcROlraj+btLV1NJG9RJ1yS+SOdqXWnS7t/NlW3YGFuPpOrWj3WMl3zqN8F0dzeSulfU5+1eXfqXnya0bcPUf7dSO5rR+riuH4vO8kY9kdfwuHwSl6lvuXJOpQuQULkBy3brLNziy5ohlXzg6LvXHjr+Jen8Nz+bhp848P4PPa/D5eW1yfEt2weab3C2OPLo8g+56h+o7lyvE8Hl5dy5S+Z0PD8u/HtfNFkuXNOhRFyCj4xFMPY5juDmlh7CIUxk4yUl0MZRUk0zR7E1z9mNJ3pUKj6J7nEj6kdy6HiUPxVNcpJM09A/w3B84uiwXLnG6VLOtkRXxD6sxfBjrDQD9F1tN4j5WJQfQ5+bQrJNy7lkuXJOpQuQihchNE3IAHoKFyChcgFygE3qRQvUE0L0FC9BQvQUY+Bdo7+5U/OVbl5r2RXjXB+7Mm9VFlC9KFC9BQvUChcpAvQUL0FGixmPptGKa+oxriC0AvaCeRwgnrXTx4pyeJpOv+mjPJCPmJtFG2jxbXmkGEENa5xIg8p9R5M91q7emhKO5y6v6I4upmpbUui+rMDEmGMZMwL9Ol4aY+QV8ebZRLkkdL2NpWYGkPaBf8TiR8oXmPEZ7tRL04Ho9BDbgibq5aJuUL0IoXoKNFtnl+/wAI6By6fnG9JgcoeH0C6Hhufy8yT5Ph/Bpa/B5mJ1zXEpOyGZ7jFNkwx/m39EHge4x8129dg83C0ua4o42izeVlTfJ8GdTuXlD01Gl2rzl+FotfTDSTUDCHAkRa48xHshb2g00M83GXRdDT1ueWCClHuaLDbfmPO0ZP3HQI7DK35+EK/hlw9TRj4o6+KP7GFl+1jaWJr1BTNla11lwkOHEzHPqtjL4e8mKEHLjHqU49coZZT28H0PXF7e1bvM02Bumjw5zp59Q4BVw8IxJfG236cDKfimRv4Ukjx/jzEexR+Gp/7rP7pwd3+6/gx+883p+3/S93rz9HfIvSibJvSgL0oC9KAvSgL0okneKKAvSgRelAm9KAvSgL0oWY+Cfo7+5U/MVblXFey+Rhj5P3ZkXqqiwXpQsm9KFi9KAvSgL0oAPSiCtY7J6NU1qj28q8AEOcOJA7F18Wpyw2Qi+Ffyc3LpcWTfKS42UEy50DnNo8YC7idK2cGrlSM3P2tbiajaYhrS1gAEataAdO0FU6ZyeJOT4/9LtSorK4x6cDp+AZZRps9ljW+DQF5bM9+SUu7Z6fDHZCMeyR73qujMm9RQIvU0BeiVA5XtFl+4xL2D0Ty2e67h4ajuXrNJm83EpdevueW1eHysriuXQ6Bs3me/wzHE8pvIf7w5+8Qe9ee1un8rK0uT4o72jz+biTfNcGaHyiVHW0hPIJcSPviIPgSt/wiMfifXh+xpeLN1FdPqUldo4pKAICEB1veLyNHsCb02gXptB80q4cJaZHSOox+imUHF0yIyUlaPq9RtJG8SgL0oDeJtJJ3iiiBvEoki9KBO8TaBvEoHhhKmjv7lT8xVuVcV7L5GGPk/d/M994qtpYN4m0E7xNoI3ibQN4lAneJQAqJQNPjcRu8PUcf9Rrv8wVv4obs0V6fQ0s0tmKUv7zKNlFG+s0aiJdINp5IkQe2F280tsGcHTw35Ej6wjd7im8TfVBkmSQXSZPOYTI/LxP0QxLzMyXdnTzUXlaPVjeJQG8SgN4m0EbxNoK5tpg95RFRvGmdeth4+BjxK6nhuTZNwfX5nL8Sw78amunyNRsXmG7rmmTyagj8Y4fqPBbfiOHfj3dV8jS8NzbMm18n8zZbemaVL3z9Fq+F8JS9jb8V/JH3KUu0cMIAgCA6jvV5baevG8TaCHVdD2KVHiQ+Rosno1W02B1VzWFtwAayQXGTNwPOfmujqJYpSdRto5+mx5VFXKk0e2YYiowEMrOc7TQspQ3rcQFhhxwnxlBJe7/ANGWaWSCqMm37L/ZtaFZxY0u0dAJ6JWpOMVNpcjcg24pvmfbashVuJYfW8TaDEGbUrnNLwCx1pDiBrHN08Vd9myUmlzKFqcdtN8uB70sW13oua7sIKrlilHmi2M4y/K7PTeLDaZDeJtA3iUSeOEfo733/mKsyLivZfIrx8n7v5nveq6LBvEoC9KJIdVjsUqFkPgTeookXpRIFRNpBXc9r/yRBOrnU/ytJ+i6mlh+Pfazl62a+zV3or+VNIvqD1BHbLXmP8V0MzXCPf8A4cvTJq59v4Z77K0pxTT7Ic75R+qq10qwv1LPDo7s69OJfL1wKPSEColAm9KAvSiDV5xizLGjUXt3kew4wB2z9FuabFwcnzp17mpqcrTjFd1fsz5xFamx5YNWvBbVYDdaOZxHNx+fUsoRyTjufNcU/oY5JY4S2Lk+DX1KTiKZpVSAdWO0PYZBXZhJZIX3OBkg8WRrsywbS40VsJSeOJcCR0G0yPEFc/R4nizSidLXZVl08JLuVZdM5AQBAEBav4oZ7D/8Vyvu+XdHb+9IfpZ8s2oEm5hj1YInvWT8PdcHxMV4pG3ceB9nadnsP/x/dYrw+XdGX3pj/SzCxW0biHBrQBpaT6QEazzSdfFbENFFU2zXyeJSdqK9u4bnLN21trvSudwM685JkmDxKn7NLe5X7ER1sFBRp+vqbD+KKfsv8G/utX7vn3Rt/emLsyG7TUoGj/Bv7qXoJ3zRK8TxdmfX8TUuh/g391H3fPuifvPD2ZhVc1oGnUaGkueXuktZoXHpnRbEcGVSi74Kv9GrLVYHCSp276dycNnVJjwQ0iBYS1rGyNdSBxOjfmoyabJOLTfqTj1uGEk0n2M4bTUuh/wj91r/AGDJ3RtfeeH1PobSUfv/AA/7rH7Bk9CfvLD6/sP4jo9LvhT7Bl9CfvHD6/sfFDaCiAZLtXOPonncSFlPRZHyrkjCHiGFJ23zfQ+ztJR6XfCVj9gy+hk/EsHr+x44jadgHIa5xjiYaJVkPD5f5MwyeKY0vhTZoRm1YEkVX68dZ+XMug9Pif8AijkrV51x3M+X5pWPGo496LBjXKKD1WZ85M+TmVb/AFanxu/dPJx/pX7Efac363+5l4HPatMOBcXTwLiXFp6pVeXSY506ovwa/LjTTd33M7AZ4BrVeTx0g8emf+cFRl0l8II28OviuOSX+jVZruZaaBcZm6Z04REjtW1h8ymshoaryLTxN+tnzTNPcOk+ckQIPDSTPd81k9+9djGPl+S7/NfAzdmsQynUc6o63k2iZ1k6/QKjWY5TgoxV8TY8OyY8eRynKuBYjnlH/UHz/Zc37Hl7HZeu0/6jBxO0beFPvJ/RbENC+cjVyeJQ5QJpbRNmHEHrCiWhfQmPiELqTPDGbScd3pp3krPHoUvzFWbxJf4Glp5rVBcQ7VwgkwSOtp5jzLeeCDSVcEcyOrypt3xZ7ZXWYwl7zJIIjidenrKwzRlNbUW6WcINzm+Jh43EXuBjgA2ddY5zKthDajXy5N7s8zVNtvNN3fELLarsw3vbt6czzUmIQBAEAQBAEAQBAEAQBAEAQBAEAQEoAgCgBSAgCAICEAQEhAEBCAIAgCAIAgCAIAgCAIAgP//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US" altLang="en-US"/>
          </a:p>
        </p:txBody>
      </p:sp>
      <p:pic>
        <p:nvPicPr>
          <p:cNvPr id="39949"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3625" y="5081588"/>
            <a:ext cx="26955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spTree>
    <p:extLst>
      <p:ext uri="{BB962C8B-B14F-4D97-AF65-F5344CB8AC3E}">
        <p14:creationId xmlns:p14="http://schemas.microsoft.com/office/powerpoint/2010/main" val="11463857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endParaRPr lang="en-US" altLang="en-US" smtClean="0"/>
          </a:p>
        </p:txBody>
      </p:sp>
      <p:sp>
        <p:nvSpPr>
          <p:cNvPr id="9218" name="Rectangle 3"/>
          <p:cNvSpPr>
            <a:spLocks noGrp="1" noChangeArrowheads="1"/>
          </p:cNvSpPr>
          <p:nvPr>
            <p:ph type="body" idx="1"/>
          </p:nvPr>
        </p:nvSpPr>
        <p:spPr/>
        <p:txBody>
          <a:bodyPr/>
          <a:lstStyle/>
          <a:p>
            <a:pPr marL="0" indent="0" eaLnBrk="1" hangingPunct="1"/>
            <a:endParaRPr lang="en-US" altLang="en-US" smtClean="0"/>
          </a:p>
        </p:txBody>
      </p:sp>
      <p:pic>
        <p:nvPicPr>
          <p:cNvPr id="9219" name="Picture 4" descr="hot a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Slide Number Placeholder 4"/>
          <p:cNvSpPr>
            <a:spLocks noGrp="1"/>
          </p:cNvSpPr>
          <p:nvPr>
            <p:ph type="sldNum" sz="quarter" idx="4294967295"/>
          </p:nvPr>
        </p:nvSpPr>
        <p:spPr bwMode="auto">
          <a:xfrm>
            <a:off x="6588125" y="63817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fld id="{FE91477D-DF92-48B3-9342-CC8A53C6DA3A}" type="slidenum">
              <a:rPr lang="en-GB" altLang="en-US"/>
              <a:pPr/>
              <a:t>2</a:t>
            </a:fld>
            <a:endParaRPr lang="en-GB" altLang="en-US"/>
          </a:p>
        </p:txBody>
      </p:sp>
    </p:spTree>
    <p:extLst>
      <p:ext uri="{BB962C8B-B14F-4D97-AF65-F5344CB8AC3E}">
        <p14:creationId xmlns:p14="http://schemas.microsoft.com/office/powerpoint/2010/main" val="4041312060"/>
      </p:ext>
    </p:extLst>
  </p:cSld>
  <p:clrMapOvr>
    <a:masterClrMapping/>
  </p:clrMapOvr>
  <p:transition xmlns:p14="http://schemas.microsoft.com/office/powerpoint/2010/main" advTm="41672"/>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203575" y="2559050"/>
            <a:ext cx="2463800" cy="1600200"/>
          </a:xfrm>
        </p:spPr>
        <p:txBody>
          <a:bodyPr>
            <a:spAutoFit/>
          </a:bodyPr>
          <a:lstStyle/>
          <a:p>
            <a:r>
              <a:rPr lang="en-GB" altLang="en-US" smtClean="0"/>
              <a:t>Socio-technical nature of change &amp; development</a:t>
            </a:r>
          </a:p>
        </p:txBody>
      </p:sp>
      <p:pic>
        <p:nvPicPr>
          <p:cNvPr id="41986" name="Picture 2"/>
          <p:cNvPicPr>
            <a:picLocks noChangeAspect="1"/>
          </p:cNvPicPr>
          <p:nvPr/>
        </p:nvPicPr>
        <p:blipFill>
          <a:blip r:embed="rId3" cstate="print">
            <a:extLst>
              <a:ext uri="{28A0092B-C50C-407E-A947-70E740481C1C}">
                <a14:useLocalDpi xmlns:a14="http://schemas.microsoft.com/office/drawing/2010/main" val="0"/>
              </a:ext>
            </a:extLst>
          </a:blip>
          <a:srcRect b="10574"/>
          <a:stretch>
            <a:fillRect/>
          </a:stretch>
        </p:blipFill>
        <p:spPr bwMode="auto">
          <a:xfrm>
            <a:off x="107950" y="187325"/>
            <a:ext cx="28781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5"/>
          <p:cNvPicPr>
            <a:picLocks noChangeAspect="1"/>
          </p:cNvPicPr>
          <p:nvPr/>
        </p:nvPicPr>
        <p:blipFill>
          <a:blip r:embed="rId4" cstate="print">
            <a:extLst>
              <a:ext uri="{28A0092B-C50C-407E-A947-70E740481C1C}">
                <a14:useLocalDpi xmlns:a14="http://schemas.microsoft.com/office/drawing/2010/main" val="0"/>
              </a:ext>
            </a:extLst>
          </a:blip>
          <a:srcRect l="19019" t="17607" r="13899"/>
          <a:stretch>
            <a:fillRect/>
          </a:stretch>
        </p:blipFill>
        <p:spPr bwMode="auto">
          <a:xfrm>
            <a:off x="107950" y="1808163"/>
            <a:ext cx="2376488"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l="13747" t="11496" r="11594" b="15900"/>
          <a:stretch>
            <a:fillRect/>
          </a:stretch>
        </p:blipFill>
        <p:spPr bwMode="auto">
          <a:xfrm>
            <a:off x="107950" y="4073525"/>
            <a:ext cx="2087563"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41989" name="Content Placeholder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9975" y="4899025"/>
            <a:ext cx="3722688"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6125" y="187325"/>
            <a:ext cx="3049588"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Content Placeholder 11"/>
          <p:cNvSpPr>
            <a:spLocks noGrp="1"/>
          </p:cNvSpPr>
          <p:nvPr>
            <p:ph idx="1"/>
          </p:nvPr>
        </p:nvSpPr>
        <p:spPr/>
        <p:txBody>
          <a:bodyPr/>
          <a:lstStyle/>
          <a:p>
            <a:pPr marL="0" indent="0"/>
            <a:endParaRPr lang="en-US" altLang="en-US" smtClean="0"/>
          </a:p>
        </p:txBody>
      </p:sp>
      <p:pic>
        <p:nvPicPr>
          <p:cNvPr id="41992" name="Picture 2" descr="https://encrypted-tbn1.gstatic.com/images?q=tbn:ANd9GcSc3sdDXRQR7YSfZRljQnOvL9KP0KHD3JfHXbdrcofAsqfOkuC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16688" y="188913"/>
            <a:ext cx="23939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4" descr="https://encrypted-tbn3.gstatic.com/images?q=tbn:ANd9GcT4ls0wFOcNKd7dLZ66Gb8193AY9lHAkmX1IIrmPEqqKUPhaEWX"/>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7513" y="1690688"/>
            <a:ext cx="2225675"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AutoShape 6" descr="data:image/jpeg;base64,/9j/4AAQSkZJRgABAQAAAQABAAD/2wCEAAkGBhQSERUUExQWFRUVFxgXGRcXFxseGBoYGh4YFxgaHBoXGyYeGBwjGhgXHy8gJCcpLCwsFR4xNTAqNSYrLCkBCQoKDgwOGg8PGikkHyQqLCwsLCosLCwsKSwsLCwsLCwsKSwsLCwpLCwsLCwsKSwsLCwpLCwsLCwsLCksLCwsLP/AABEIAKoBKAMBIgACEQEDEQH/xAAcAAACAgMBAQAAAAAAAAAAAAAFBgMEAQIHAAj/xABBEAACAQIEBAQEBAQEBQMFAAABAhEAAwQSITEFBkFREyJhcTKBkaEHFEJSYrHB0RYj4fAzcoKS8RUkQ1Njg6LS/8QAGgEAAwEBAQEAAAAAAAAAAAAAAQIDAAQFBv/EACsRAAICAQQBAwQBBQEAAAAAAAABAhEDBBIhMUETIlEFMmFxgRUjUpHBFP/aAAwDAQACEQMRAD8A5a3ETshBU7MwAYfQ6VewLNcQgXXg6mTpprBqxieUVshQ7Bma4qlgTCg/pI3360escKs2TBRoJ0gkD21mvOlmhxtKq5OiDgI83lWWYZVJOn266Va4rhTlQq7XHMCCDr6r7bfKquPwwV5SYEneI9NDrpRDE8TPhKr3M2YQFjzAbKFC7jrXTCVhlCizhuJBMOiDJHiGXIDXC0bMJ/y9AOvSj/LvGFYMngi4yTrllyh0hGMZZ2gd6U8JwkmCMO5jUZnCn02B0/vRWzw3EeL4qWUVvW4xE+wAqisXgnwnHSCUeySl2F18zZRsm2twDSDRLh1y5as+G6sue6y5WiVUqSugOm2xrTgHB7pxCteW3lzEwC+YMf1A5qv4q3N64SQYxCRPQZcsT13p6EYt43i1rEi3mc2xas5SAnnLiMwk75tSO0VZ5b5itRdzWjm8zBgdIMAK4O42PuT3pfPCm80eGTBHx7eutWuBcEvPiQqZc6gPmzLooOpAJg+1KGhpv8duKjAoLEw3gKHEqIzFz+kEbRt86IcStjDW7YSz+YuXTmIAYKLcQFJTePXsaEcJ4Xi2unwyilZY3coAbSApGoKkU7Ybga+HDs5JgmGIUGBKqFPwzP1prBRzRuF4i6JWwYLZUVYgb7z+lTuTVnB8jYpXBe0pWQSBcX59a6db8O0MqgKOw+9C7nMigkeHcMH9jR/KlbRhPxfJuKuBfIoCSoGZQY3k6xudqYOF8oWyMt2zkGVRmW55pG8Zeh71dPMy/wD07n/aa9/idR+hvpQtBBXFeWb4ur4I8S1bEIrMoiQZ/wCYa9aB4jlHGtp4egXw9Lq/B+3U7elOH+K0/aftWf8AFaftP2/vWbTMc7u/h5jyIFtQD2dNPvWlnkHiI/QNt/ESfnr1rox5sT9v3H96x/i23+37j+9bgwh4XkbiEedBpqD4i6H5HXSrXDOWuJWbwdbSwAVnOpBB7gnWnL/GNvt9x/esNzfb7fcf3ocAopYHl1zavI1sW/EOis4YK2TLmBHTN/vSmThy+HbCMq6AA5dZMazOutAH50TtHqSo/rVUc8jvb/7v9KbcagxxnirKfDNyykkFA0zHqBpNRYPhl9JOe2TDwQDEs2bX0pW4piUvMzuyrnUIdZgAhgR2M0Vt83FUGi5QBrm6VKM5OTTQ9Uifi3BMTiFVbhtHLJ0JALRAMRsCTS/d/D/FQ4BsjPGgJAjc/p0o6vNrkaKp/wCoV4c2sTlhM28BhMe01T+BbFJ/wzxczNk9xnO237ahP4ZYvNIFkD0c/wD808f4kfqg+o/vUf8Aiw5suVc3bMP71rrwbkX8LyLeTw2uC3kQyyhpUwNwCOpABHzpbXg7FiyXbWnmILxllisHTTWujHj7t5WQQ2nxDr86RV4exW9Eeb4df1B9ZP8Ay1uBZOS6VkOH4PmZFL2mcgkKt1ROu8nSdDoa2bh97EDJaSRa0yi7bPmgZmEmSD6aaVbwXCrGa2cQRCWSMo1VrhLRmA3EEGteGflEsst1bOclYZTlcQsFs41BLdBQaVBi5eUL15cohhB3H8JOpGnTca1NbRwyAAbif7dx0NacXFo3T4WYJAA809NdT0JqLCYsoIOh1II3qNclvBDewssQREkTofckdp7V6iHC7Iv4hYLCQQ8mfKFJZgTvp0r1Oq8sTl9E+D5cxd0hrtrKDlhCw6GQc2+X71U41w17F97XiEgKHOmkt+kMf6a00YYG2glrkpnUwzR5BmHXqTHtS+GF7EXDncsUQgtJYZwdNegj70vpxb4GjJwdlLheCuXGQIMoI+IxEdwvU+pp94Vy3btaxmY7u2pP9vakvlvGshw8tmW4Cv8AykEwK6VYOldEIpCZJuUrMWrQHSpwtRrUiiqEyzYEOvvUXEuHuzEQIZ1Yf9JBM15nI1HTWuc4rmjFNcLG68qSABoBv0n2pJyUSmPG5ukdCTlklpyJBnt7jSKV+F8CtW7rG7csZS7kjz5gNgAcogzMwaGJzlix/wDO8CNJXadeh6D+fapuW+K3HxCK75lIby6amCewnWoPL/idK07X3HQcHxvDoFt22XoAFVok6Dp96KXEcyAygj3096WcMhd0YLCzqG7g6RRbHY20lyGz5tCco0Pb+VUjfk55bfBpc4XdbXx1APRQR9570Nv8jXHOuJ//AFn+tXf/AFaxM5Lp+1DeJ8/YexcW21u+WYSIIjt1b0puAdC/zHwJsM6pnz5lzTkiNYjely/mnWI6RufeiPM3O63cTbvWUb/JtMoR4OZiw1kEgjX7UMxPOl9lzGyoB0kDqOkkVOX4HUvkqmZOtR32MH5VHd5hvP8AEgy7jUkD6VGuNdgc6BVOuhOYxvEzGlJuHUolhEJE71Wa6Roa3HHIMKoCgH4vijp71WOPzakrp2nalTYeCQ3DOgqZ7hgdKp3scF0IG0xr9JqRr5zKI0Ma9qMpUKqYXwk+UQDrqanw3/EYaaPA0oTbxjeIFGUTO4100NW7QbOw13bUdCBv7UU+hqGjEWB4LAsGcEDRYG4jeq+Mu2hY+I5whGUGBPqOsUJwiXJtFj8W4Mdz/SKn4hhWm7pOUj5Agz/s0t/3K/BlHgN4HjNtbSAglgomB/Wda8OPAOWy6RAGmb6zMUuXcO0L5iBHQ7jTX6zVe5ZME5ifmaaE+Eb0+LGW9zA9xSUQBTpJn1kgjtFCWxd1V8UEBgBHXSSus9aqjiHkC5jAEZdvvVmygexdhswEa/z2pM8nSF6NMNxu62ItA3GK+IuhjaQI0qlir7ePdGYwtxtJgb17h6FbiwskMDMHQSNar4lSb9yJkudt96u3XYtN9EV9iHIMyDEHf71Jh7Rc7DTuQKscVxF0XD4oZzoYuL5svTUidqo/l4u5ddGj70vDXAHa7LvglT/mdpHWfT0qDGNpBBBJO+0VPw7GZL0mSJI1PTYb/KrfHuIW7qABdQZzfahVdlYRi4tt8l38ObStilDD9w9DKkEe8V6teTuKrYbMw0Rs238LDT+Xzr1UST8E3Bp8F7jd5lNxc5MlzsOqg0s8DzJcdg2e46qFQRMKYzOf0LHzNEuKXUt3Gt5vK2YqS0gSswT7jSkm2jtdbwsskE77REmR1qcQyD3AL5hVOuS9A9JnT6zXV8FclB7Vxjgd2CR1DqT79a6xhMaFQEkARqflV4slNBrC4ct2q2MD6ilrlnnnDXrvgKxDsfLmEBo6DXf3o1zPxI2MMzgNMgSu4B3PpRbFUT3G7dxbc2VVm6h2IEe4Brlb3ZJzCWDQ0AAdZAnXuJpm4BzmCMR4zMqIojPJh5gDbc9vShHAeCNjvGaxct5lYHw20Ygk6iQY1P1qUrl0deBKMvcC7t5hH7ddNJ6Hf6fT0ony1cJxdgEnWQIjqD9TVTiuFOHZlvrlcaEGCRoOg3EdukVJyxif/d2D/wDcABBEZfXvvNcyi0zrnJOLo6pfvpbtNccwqKW/6RqTFcu5t59d8XbaxduLZyoWUiGkE5hHqIp+45xmw1m4i3LZEZTDBoLSBoDSCOUbCFDfulmhhCiATOmbqPYV0TmonAsd8nReVeN2scjsiNbNtgGV46iQQRpBH8qRedcRbxeKX8oy3MltlZhsCG2k9+9FeXuZbXD7bWgfELtmMx1A8sjfTvQLFcDZXtXOH5jbxbsAARNt0JlDt5RuD2700XvXArVPno3wHIGKu2GZcmZvLLOFCwQY7n3qSxyVd8A2VxeGF23eLtlcnKCMpG3esYheJZWNxbllFOr+2nSZ99qVcViQl1ouMM0SyiZnU6ztNDa6GpPoaW5dZJDYuyDO6Ie3t/KhmK4QgUv+ZFwqsEBCJJO4k9jtHSheIC65rlxyYyhTlgeszr7V7CcJuXbZZWG5yKSJaO/bWk2B4RLe4VhAMpxFxmmdEA/mfvUGDwdpiVVmyz5i0T8o0q1iuHNbt6xI1KEEE9dD232OwqvZwj2lLnDsguEBMwYAmJhZ+LejtbDweXD4ZrmUlyDoPMJn0gdau4qwAlsrP/EKkTtHw0Ma3at3g6FlYMIEz5hGsxIBJOnSKNYr83dANnDu1hSQMlv4iDBP8RJ/VTzwE4ybfC4PJwrNF249pLa3MhlvO0wGhY6CDrR3h/JuJuhrwdfCXMignW4g2YBdlIAOutTv+GJvWxnvC3cJLZQMwBIHxGe46UVwmCuYS2E8qhQIyRDAfEzHqzf1FBKkO3YRXlnAmyblti1xF6udHEaFdh7Vcw3AcGbOe8Mty5Ks2YgySQNNq5TguJXRiGtWEZ9S0JmIOxmOw2ppwmLxV1kLWrltvilkhCfh/V3HppU5rlyXwGMXwN1+zw+yha8iLatwgYgli3y1I9aIWOH8PKh1t2oYBgYGoOo3rmXHeF3SYCl1zMNGn2PSiHDuBN+WAuFLOZPKjaz5gZZgYB309RS48sMUEpvzQJwe7gdsbxbhthwjW7YLa6WwQBsCT71Fi/BGKtuiqLYXzAKMu51Irn13h2JLf5RC2xtnSdZM5c0kbTVy7dLMUuqykLCkkgHcnzDTpT5Hf6J0N/GeOYe/be1aChgDtlnT21pO4JgrVlb+KuIWdLgKGWETtEaHWgOO4lam21tALjRmLFjroCNdIjqKYeE4JLrtaZrjW7iEPluMALgYEAAjRcoG3rTZcHqqm6GjPZyVsXzA+Nstms+dD5XE/COx99I96AY7DZbgunyqzk67mIkhd/nXSL3ArPls2SbMIQCp1J7seuutUuO8lDENZBdoAJYncLAkD1JH3pIYvT9vjwFyUuX2Jq8O8Pw7twqQ4zJBBlTrJPQ+lQ8WayVlGYs265CuWO8kz8qcrlpnupZXDpcsIh8u0BRljPpBJjfvQPmnlu3ZtpdtZkzSHtOQWQnUDvH1qtmQr2wco1rNaMdAK9RQWM2N4ng3jMyNlII0JgjbYUKfi+BtyUCgkbqhmOopSwuGYkMxMHpU78NuGWVPLEwYIjrrNRNRZbidou3hjdlIgRsdTRvmfmB0S3bQwGWT69KWbPDLgILKAARO3v09KOY/gnj5CWjKg2GtHckWw6eeeW2K5JeQ8cv52w91TAbKpA1ztIBPcV17mvCG7g76JLPkgKNi2n8oNc45F5Rts5d7xzWWBW2sAsRqpJOsTuKdeIcZZbS5GXPcdtGGmUAhiI6jcd66cdbHNnPqccseT032cx49wO7Z4eGObM14M+hgQCqr9dZ7moPw14o1jGodSbgNsKCNSRpM+1NfHOIM+FCm94hQwwbQt1Q6DeNaA8u2k/M2S9vK6uPMZBUdSe4CyflSvJGUuOjRhJXbLXF1bEYxsRcR084GW4saJCwwPQ1UxL2VvEI2gkjKdp3Ex966pwbjKXmYBZDWyviPlnbMvl6jWZNfPWOFy3dZHkMrFWHqDWyQVl/XTgko0/LHvg/Kl+7Za9ZNtFQkIWYFmI1nQSPnU6cIxL4ZsRcAUKYAb4nJ0GVdzrETFAOAc1thrTKZbNGg+e3rTH/jM21S3dADMIkbr1UdtNqjwhn0J2J8W23wspYgAPvPU67CacuWufreHwwtvbz3bbFkEeQEmCNNtK9grdrEMM5yv0bcE9CaX+b+B+DcVxBBgPH7h19Mw+9W021yqRzZ728HUOCfiguILJky3AJKgyCBvlPp1HvQ/G8mpj7/AOYRls5oF5Cu4G7INg3TWuSpjns3EuoxUiGBHcf6aGuk8qfiOLt0i8qWlZCS0/rHQTsD0G9WltvgRRlHvhid+IfARhMSVsq3gELkYnMSY8wJ7zOlG+WhaxHCrkLkxOEk5/8A6inWCvWBp6aUF/EjHsblsAELBZWPUzB9un1pf4ar3XRUzC40gFDv3zelRkkjJtnTfwx4Z+duG7fGazZ1UE/E0yoPdRE/T1rpnF8RZvrku21uKIMHdY2ZT0I9K5v+FFr8suNN1wpXw1YftIzyfqYFH7fMmBtWwbmKRm6BDJ9oWaK6NQkYDhi2uJeGwzAXXuCQDK5Q6/dpjuK6Q3HDlmBMNpqdgPltXJ+J8f8AD4o9y350mFjSQVX4e2oH0rrnAMFnAYwwgHzGdSADoND86lky7VbK0qNeHYlrxKMCDqwcKdF2jXcz07Uk/ibdW3bQK5ZhcBUHRh0Og0iumcR4qba6CI20MfYVzfmbAC7isLcJDKbgVwdJaCRpppEiuKOpc8iSYq5N/wAPOLW0t3DI8UtBJ+LLoQBPSZJ9qtY/iV18QGDbAETsOxHzpA5dcrjVCmAzMp7Zdaa+LYwI7MrkBcqMI0nXzTOtVy21SOnClZb4lxZMSVS4DblgrumkgwPrpE9jRV8MmFtN4bMbceVCcwB6ROumppV4FiFxF0AfDbzXJIHmbQDToANIpsx1m3dsOi+VipGYSI7GKthxRnH3I5dTJxyJLoq8Fxz4p8o8i6ku+8DsNt9Kh4lxPwiy5wwzZNpBDRMjoYNXeF8IRbCgEHUKQCZho0ka7VDxzhuezcspA8M51gGZAnVm0Yx9xRvwOoCNjT4Vxh2Y66aKRpHr603cl8TUWiZ0XxDJ+GRrqe/++tIePztGc6+sfQ/SfnU3A0JBQH45UwYhdMxnb/zXo7rxRRy7alZ0zgXE/wAzcS7kyCCsTMgdRpsa2PGXttdBcklyBOygaBVGmnX3qpy1xBGvrbRSoUQB0gDQzS9zLiHXE3bavnUsX21U9VB6gVxz7LRHPhbACZDSCDHY+nSaX+buJM1hkuLqlyEuZYJX36mP5UN4ZjmbzqGYmUKA5RrILT0gdPWh3FOEnMiWtSRAQk5hEmSTp96nYa5BMZiANddhv8q9RHA4S5hr6XLlp4tnN5RPt8PrWaXamM50Scz/AIe4qzd1RnTWXtCftuKg4xwO5Yw6P51VlhTmUg9WUiJU/wBq7XxzGG2nVpMRp9ASRXPeeuJLcwp2BW4DuD3B0BPenlBVx2CORt0cwwLu95EJJzMo3PcCmzmTibWD5ky5/h0hYWBH+tacp8GtllxM6qxi3/F0M9RU3Nl0X7ah8oIYyxPuDr6Vy1vlXwd+HI8VSTpvyARxgrF22SpnodQfejmD5mY2Wc3FS4c7S4EBRGigbFtaSLV7LmSZHepHfPkXNAJg0yjXB16jMssFLyXLF0tba5rLsR1O+un219KsYvj3jDKwdcsRBljAAIPXX0oxg+BnLa8NGuh1JeTCkH0BER8qp8Qwdu0/hFFzEzlViQhOg83trE0E/g88beRLsgOJc21C5YhmktoZ/wCZRTbzL+HOHxt4XnzIwWD4YUFj/ESNT0mkj8NuIrbxptliw8NgDEgvIJJPT0rqq40ZZrsxr2grmzkWJ5Ys2UV0UZpLIlwy+kjMSNN5gEdKTLgzMXaWcPOuwiSQR959KffxCWMSt5GPnGVlI0BGxB6e3ekW+k4iGJUnzT3UjX+utTm+RHHwwmbpBGuum20+h6/6Va42R4cnsPX/AHvVCwZOQEEKJBGo6wKvcUtM+GkDWNusjp9BUsdLIrNJtK0KV24WDIdSNV/n9625fvr4oW7PhtAaPcaia0fh1wILkEJqZnXQ1jhrCHPQhh7Egx89K78klJ8eDlSfb8nSefeDpdezkGZLKMCh8p1IMz61T4ClnDk3fIGGbSdArQMoJ3gA0tYHmu5atG2fPsFLHYdvX/WhXEsc11dY+KY+1Ql7h1whn4/zFkuXTZKMuIVc3UhgCvTfQ+u80pvdIIjaK0cQF+dZujUUq6MwjZvhMrZQSpB99iRXXcDzP+XsqrA/CPhHXXX/AH2riZvAyBM9K6h+UOJa1YDKrtZnUE6qoMehNT1UYzSopgTdqXRte58d7q20LrLKDmy7Ex096B3OZrj4kJfVQtm+JK9MpIJ+lS8T5LxVt1ZULjy+e2Z0Oqnvv6b0IvcGNtS1y7GczlI87H+nWTUsWGHdcjTjtZS1tXpVhKuVBPWSVnTfQzTtx7h6C3KXQ7BhmtmJA3BnqKB8Jw1u7GW3LKwMSTlg6E+hPeiHMfA81o3dPH/WiwQV2Vp6Grywzm1S4E9VY7afJDy7e8J3bTYiPU7feivEuIsCp0GbynTX/SqWB4KtkW5nM2rEgyTEgBY2B09aYuZvCOG8dkZbjMdVPljvHX+lGtiqxpVNptCFe5me3fZ19AAOgGkjsTJ+pqKxx+7fuC27lUuuobLoxBIG9DsfaKvB3IB17VXwdyLqHs6mfYigkBvwE+bMEbWJdMzMAAQW3MjsKa+XMFODtr3zNtvJJ+fvSnzDxA4rFuyeYEhV9QNAfQTT3w5zaFq3KnIsEzp2MfOq2S28mnJV8/myW/cw9gARFF+YsELgcKBJDgfOf60Ps30N3OpA8xJAMk9DpsOuk1fxWITLCs9wmdQpEk6RMH6xU5TVjxxs59wy7dW22TNr8RWT8P8Avej+I5kAsWrhX/NAZRK6dAW99KLcJxX5e0LKkDIDq2jnNqRqBvV7Gfh+MQM35q0PLK9SCdSpGbYaCd6MFKfa6BNxjVX/ACK/AOO37l3Oqs5QScqmI6gxXqeeGlcAFsWgpXcupBzE7ljINeqnpond8gXnbmDHOxtJaHhEyMgMkDYknUa9opfscm3byG5iGFpR5m0k5RqTod665csCToO1QNhFKssDKwMjprvWcebDGVHLeGhFuIlpQlsk5ZPnb1J7eppc41xINda2mqyTptm2JnrTtxHlpzdd7aliEgL0AMzAA+1c2t4QjEhFLAh4giCI3kHao+jKNyOh542o0UsXZqDBIS4kmN/9aPcWs+WaD+JlZf4tPuDSq6orOUbtKh5xWLGHabbyVRVUESLisPMdNBFLl7ELPiLmzZYMjQMSRP0ohicQts2c9vKyiNWOmvbqNzRjhmHsFASgJuO5UDYqu7NOp1O1c8VXI035ZQ5F41aw1wvcb4hB0mN/XbWa69grq3LKup8jrmU9SD1jpXM14lh2IBs2lTvkESPfvrTfgfxFwTAL5rSqABmTywOgyEwK7sbtCKSIOOcIW8Qh0BJE9QY0+9cpxN0+Jbbcgm2ZHeRXWOI82YQybWItyvm0gE/91cVv8Sz4jP0NzMe2pmtNBySXA4WuGWxYJAEkSe09NNqhtu6qyow8pBynX6HcVPh7k5VnRj/Iz/KgzYvLfcDZtPrXGhGbOpVblstCawpbyrI6T70EwHD711CLVt3hpIRSY0iTHvVu9wa5d8S7ICqf1HfQEwPSupfhlhhhMMjghjcOZsp07AfIVtVqlpse9+WNhwvM6Xg5zY5cvOGBsvKrmgrr9N9arcLwDXAQLTOQQIVCY6wdNPnX0JxXC4fFW2CNbW9ByP1DRpO0iuV4Ljd2xdazeEENDiNZHX+L+1PgyrK+1X4DkxqKtJ3+Q/w5MHhcBbXEYTN+YLeKSnnBmVXMslAIUbilXn/lCxhh4+GuNkzwbTD4A2oytPmX3p1w18R+4Hp0pb5k4U166xLTby6L0B6ntNNKeSGRQa9vPJNbJRb8iRwDBq19WcwsyNJBboNOk710blvAG3i0vu5IHnBG2U6EHTsTpPShfC+JYe2irCoyQAVUZj6mRv60U5NK4u81u65YrmfMBssgBYMSdatUX2TucX7X+x+ONnMiSMrMkkf/AJU/qK5lzZgxdxmQ+VYzBgskK2u0ia6LxDB3EszbdCw8OS+YHyTDACSTECKDXOFWspF1VusVkOVh1A2AM7A7VFS56KumuxR4VhrGFZs58WR+wHUayJ2q1jOaUeBlUmP2ySO2lULGMEHPbPxEnQ+XsPLt0OtXuE3bLuXPmImRmCGDMQUA2/pXVJxlTjx/JGLlGLi+Ub2OPXMy+Qu6kNkgZtNdpkCqvMPHWvEm6VtEeZRrGafhyroJ7neqr3ybRuq7oZy5XYZt8oPc96ovw6yxyMHKkT4hYBs3YLtHWpZIKXYYtoB4m+10lmYT1/0qng7YzQx0ifnU62iHdQZCzqNorODwNy6x8NGeF1yiayGpdjJhuDuz21/LnDrcYDP5lmAT310muh8B4JhMNLT4pZQpzLKiDJgHqfWlbCY7EHIcXIUxkVbfmUwQCdQAY7mi123lSbV0E5Zg7x0mTE76Cetcuox5pO8bK4pwSqaGXEPZuoyFQLbAr5EUN6ww2q0uNRVC2xtACnQRtv8Aek7D8weGAAgP7n6nuVnaapYzmd2LBfKsnTc6+p/pXmTxTl98rPUhp144Gzi3J1q+7XHvwzZQcqiQB0BJkUm8Z5SbMTYXxEHllioYkb1e4HxRgpU65njU+hOx32q3ZxBCk/xMP611aPXZ8eXZxXg8/V6OEovc7FXhvDMRZuZ/DCrIDZmEZfWDXqJ8fx7DSOk+nbavV67zyye50cEcEYKkdRI0qrf4jat/8S4if8zgf1ri/EuMX7vx37h9M5j6CqdhFnUT7yf50HNBUDttriNhZPiLG/uOkd6WuOc62lcoigOwMSozNA+Juw060u8I5cxF5/ia1agEZiwzeiAHX7CibfhjZTM73rhuN+rTKCdIy7n61DJmhKNcF4wcWJ3GOYcOw/4bSfb5mgXEbK3LWe3/APGZI6wevy0+tXuNcqX7ZhlIVSYZgQG9RpVfB4YKGCsGbKQw/TEawetNFp8oVxbsIYvCPikS4YJHWYGUfPeingZmtpbMKluJGvqdfeqmC4JNlRICsuUHcmTmLZRtpFMWFwYs21UhyqqfM0D66fQVpaecY7muCD1WOUvTT5FO/fCKFnWWG2pH9d6Dfm5Ux32o1zDbNxpGkafKlvGYfJtvWgxjF2TUNvCkvA161nNInvTHypi7ahluMF2ILfSNjTtugpWFsVd8KwmvmJI9dd6XeIOqvJIHYdftRrieFuX0bJHkkAagyO2YDQiku+CGEzPrvUYwvsrKVI6Jhbn5hbdpr2HsgAfEpa4ROx0AE9pohh8fYwBewLpZWMgnQKx3j9opJw+BdyCizPmDD6mSf96VpxPBXXVrmUso3YEEaadDNdmfSY8uHZIhh1M8eTckdDw2MB1RgR3mRSDxrjXi4t27QoPfLpWvBuWL1xFfxUsI5KqblzLmPYAamdfoaYeX+BYGzac4plfEhynhl4RQOug83TU15em0SwTcrs9PU6154JVRHwPmUoMrCR01o7g8XaxDZjGhiSND6E9qEcUxGCUXMltbhcAABcqW9NSAIJM9/pVHC4d0KW7eY+UNABYmRMwBXoNtnAvkO8Q4RYBdrzW7f6V8EGBpPwxBqPlDEW7OKlblw5lKFigAkkRoCTQfEYq45CRJmICktOx03mprXD7yFQyshkMc5CCB6sQPlSbXXCG3Ldyzr9vEeRmYzB7EGPnvXN+OcfN2+WbMAhgBT0GkH33roF3EqMOWLSpWQT2j+VcsfCG5cbICxJJgAkx3gVz7lHsaK3dG2P4+TIRcqnp/ruaW71w5qKXbMEz0/wB61Nc5Ya4qtbIBYSc3/iqKZtouYljHzFeej7ck3iIzJ96yOSL370+ho7gVyX+XcHa8C29yYbNpOm5/oKtDilsOQlsBZyjLA26/Oq2P4a1nDIhM5TGkx1JoQ10KVy+tFPgz7DmN40qkasO49jvvQ7EcflgxEwZlv9KG4gySd/5+9UcSwyEf73ooWQ24Xi+c/oW2dSPKXLerETG2m1RDiId2AUe49NyI70o4a75aI8KYhjAJ0OgpJq0VxTakrbob+F5TJI2II1/tV2xifKwzfrb+lBeH4ZxMyJ6A1ZXhAkmXBOpg15+PBKORzZ2Z80Z2l8nuOYiEBJ+Ez9dCK9XrvLq3PKzkLuS7Eg9oAAn61ivRjHg4HOmKPE8aUfylWB6x16jXtWeA425+ZtydA23T6ULxV6Yq7wDW8h/iqWT7H+i2FL1F+zreG484Kk66a1efjByHUaayY0/tSuLkFfpWnH8QRhbhG8V8p6O6SXyz25qKVmeZsZ+YslVfMxIIMzqPSlT/ANJZ7cL/AJbiQWuHQ9OmgoRbxpQz16a15OJZgwYHX1r6nT4VhhtTPEyZt0raDFjDm2qKWMiBmSSun8Qq7bt3RmZ2PhgAsWJyidF1NAMPxmGtrrlDDSekjSn7nfHM+FKHRcy+2m1W1Guye3E/Pk44aTHueRCpjsdaUD/MDTvl1oZxLATYW+p8rHKQfiB1j3Gm9DSsJPckD2B1NErlwnBWwf3MB9Sf60Je2q8soopp/gH4XhrNZu3AdLRSR1hpE/Ij70e5D4SmIxPhuSPKWER8SwRv6T9K15KwviG/bOzoB99PvUPAybGKUnTK0H+VTllb3wj2lwVWNJQm+mO/G+Cth7V1/Et3TmUmQxIUeUKNcoHfrSxjuL2rSIfAtszHU6xB3Ouxp04vZL4e6o3ZTAHU9I79K59zFwG9bayl5GtgiZInTrsd/SuXQamWVNZHzZbU4Vj+1BVuPg5Tbbw7QjMmUFm66HpNa3ubFa7CeVQsxlGp+9QYThtkqUW6Cx2Ny22kdAA0a163wqwyCGUXANXBYiNdMkQDXqJHGy7ieYiyEkyIgSokdo00oDbvm8zP1M9hr/SjuHwlq7aQ5VCic83WDN2IAWBrWbPKq5/I6raO83FLe4mJFB9B4AuAWL3nAMAmG1U+/ca06YTiV7Iv+SwQaI1tGX5AjSs8s8sImNV2WVWcqtlYMABqYJgTXQ8W63AAwiCCpUlSI7Qalm+u4tDWKUbYn9Neolvcml+BGwnG/CzOmHy5zDM6eedtWAG9b4ni6XApayhjYNJA6bTFNPFbb4hHtIBqNF6Zu5Py3oNjOQ3CJlbzkDMskgt1g9qbR/UY6qDyS45Bm0fpNRiQ4bDPi7ecupYNlyMD4YUdgOvpTLy7wtcNayuys5bMWRSPYa9qr8uctXLKsjMpM5oB7jUUWu8Ob0+9fHfVNTqZZJQf23wenBQSSQG5lwFq+yP4YzCRmIEkbiYoauBUentRjHWjtBkHb/xVAj0Nev8ATMjngW58k8kafBF4S9qw1kVMVrUJXqIgwPxvhviWyqwDoZO1IvEsG1lgHE6TK7b11E2pqN8Ep3UU6kKcpuXAfeo7HC3vHKoMa6xoPeunpwa2Sc1tSehyjarVrCKogCB20o7zUcytck4n+D6/6Ux8A5Ve1LXCJOkDt704i1Wt0EKT2BobrB0DVwKrqYA9TUYxluSFExuZoJjnuPqX/tFYwIKkA9Qf7j5VRRQHIN4dkfMq5R+qO47xXqR+IcWHi5gSIOmUwRFYqi4JvkXY0npV3lxYuqTsGFNd/gmF8MglzciQAoCT2JOp96gwHBhbuKxRWUGWSYn51xylui0dcPbK2GDeHl969xYzh7g9Kp4jCNccnKLajYKxrzYBoIzNB0Os15a0btO+j0JauMo1Qm3LU/Sh2xIpytcpw2YMTHQ7VHiuS85kNlPooA+lexGSPJlGxQfQg+orp3NThsCTPRCP9/OlV+RHP/yD6GaI8xXXXCrbaCBlGaf2+lc2ox+pPG14ZTG6UkxN/QPc1fu3P/appqHafX1qobJgQQZOg6n5VPfDCyFbqZA7V2PtfslHgI8kYojEx+5fuNal5ntFMS0fqh/rvS9hcQ1p1dd1IP0pn5rxK3Vs3l6rB9K5pxcNQp+GqOmMt2BxXadob+B8WR1S8yhjZUMszowGp0PpSvzvx03Rby5lOdm3MaituUcVKXrcgeQxJj0oPzIIS2ZBjTQz0qWjwxx5Zr/RtVk3wi0ULfE7nfUdYqbhePYKw0+LtQ+0071b4UdW23716NnKglc4iwXp2olaxsjUdNqC4izI0ParNsUthqxl5Zxs4u0I/cPsa6EH3rmHLTf+8s+5/ka6UJ7V8j9ZjedP8f8AT2dN9htgMeUdo9Kv4njTdDQC1ci4w9q3v4jSu3StxwJInmink5GDCYoXLIkfFqSCQd+49qspjQihQu3Ukn+dB+C3f8hPY/zNWrr7e9fLZMuRZGr8sOxN0ExxQblfoaHX8WMxIUa9yT9joKjL1U1Jp8efK+Ey0cUURXdST0qNF7VUv485yoI09KhTiUGDH3r7nTyvFFv4PMyqpsJ7HpXnUn2oPj+InMqq0a6nf2Bnaau2caSNNfWRXQRoueHpWBr0qu+OYaQa1THnqftNagFzL6Vo40NV34jA3PzFCf8A10szLoIjUHWj0agJjMYtsMGMZSR6n2oFiOYyWCWxEkKO5nSj/FuXVvEsWIY7kf22oVg+URauo7PIVge221Wg0JJDL/ggugNrDs4HlkAElhGaZNepw4PzecPbFtbauJJnMRvqa9V1Rz+8UzZBrIQd6lrAWvP2nZZjT3rKjsK3UCpAK1Bs1y14oO1ba9K3FYBFkFV8TwtLnxgEdqvhKx+Xo0YXMRytbJkSPQDt96F8x8FJRciltdQB6ROlOxtV44WaydOwt2qOUnlzENtaYe8D+dXbnArluwQ4GkRGpknXUdIrowwetbflh6U7m2KopHLeG2X8VQqloIkBSQQNSKabvK/jAl0ySZgRP2pqTB9oHyqwuHOm1ZyClQiN+H6/vYfMf1FbWuRkUGGbXrp/anx7R9Kj/LnsKG5/IaQivyXoQLjfMCo7nKt4fCykesz/ACp/GF9K3GEihbNwInC+CX7V5LhAIUyRPTUGnAY/+Bxp6RPbQ1bNg1qbfYAntXHqNLDO05dnTjzOCpAv844dmysBA1/npW13GkjQH5g0TTCT8Wvp0qx4FNHBGMdq6BLM5O2V+EcVC2QHBUrO4O0yDpVvEcWQZfNMkfeo/BqO5hx2rzJ/SMUpOVsos/PITF0dNfWqd/FqupMVWXDgbSPYmtlwqzMTXPj+jtS5lwV/9aS6A1+zce4zrEE6VIqXQIyzRoJHask9zX0GOGyKivBxTnudidxPhl5yDliBGh9ZqP8AL3gB5Nus9e9O6ia8bVVJ2JDX70aqx71XbF3R+lvoafSg7CtXwq9QKNgsQbnFLg/cf+6o+FYj/NLNIO51+lPr8PU9BVS/wO2261rADr3FbOWQ5mh3EuMLkMTmER201ohieWU6VRxfADB13HamBQsYjmG/m/4kR0r1aYnhd1YGQnvtXqomI0dGrOUVkVIgqQ5Etmal8ICtgNKwlYxt4YrwUVkbH2rK7CiGzwX1rZbfTpWDWzUGgWRtbqRF9qzFYArUMbiyPWtglRjesqdaUBJlrxrIqW2KxiMEVnKKkrIFAxFlrZB3NZr10a0TGpP+4ry1rNezVgkleFYWt3rGNSK0Kmtq2G1ANkYStgleWvIawDZLYrDW60Zj3rNg1gGfDrYmsvWEpkjGC/pNRG4RutSx5vlWWFGjGuasGK0atFOtauTGzpUN6xNTtWs0QFG7w5T0msVdas1gH//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US" altLang="en-US"/>
          </a:p>
        </p:txBody>
      </p:sp>
      <p:pic>
        <p:nvPicPr>
          <p:cNvPr id="4199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16650" y="3430588"/>
            <a:ext cx="28194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sp>
        <p:nvSpPr>
          <p:cNvPr id="41996" name="AutoShape 9" descr="data:image/jpeg;base64,/9j/4AAQSkZJRgABAQAAAQABAAD/2wCEAAkGBxQSDxQUDxQVFBQUFBUQFBUUFBAQFBQUFRQWFhQUFBUYHCggGBolHBQUITEhJSkrLi4uFx8zODMsNygtLisBCgoKDg0OGhAQGiwkHCQsLCwsLCwsLCwsLCwsLywsLCwsLCwsLCwsLCwsLCwsLCwsLCwsLCwsLCwsLCwsLCwsLP/AABEIALIBGwMBEQACEQEDEQH/xAAcAAEAAgMBAQEAAAAAAAAAAAAAAQYEBQcDAgj/xABDEAABAwIDAwcJBgUDBQEAAAABAAIRAxIEBSEGEzEiQVFhcYGRByMyQlJykqGxFGKCssHRFiQzc6JT4fA0Y7PS8RX/xAAaAQEAAgMBAAAAAAAAAAAAAAAAAQMCBAUG/8QAMhEAAgIBAgQEAwgDAQEAAAAAAAECEQMEEiExQVEFE2FxIrHBFBUjMlKR0fBCoeGBM//aAAwDAQACEQMRAD8A2S07LCUsgQlkiEsBTYEKLAU2BCWAosCEsCEsCEsCFNgQosCEsHNfKPtDe/7NSPJYZqkes/mZ2Dn6+xbGOPCzBsoqsILDsDh78xo9Dbqh/C0x84WE3USUdjha9mYhLAhLAhLAhLAhLAhLAhLBEJYCWAWqVICE3ECEskQm4giFO4ABRuAhLAhLB9qskIAgCWSEFBBQSwEsUFNigosUEsBLFBBQSxRpdrs6+yYVzwfOO5FP3iPS7hr4LPHHcyJcDlFLKXPwlXFOdAa9tMA6mo9x5Ws6QNetbO7jRhXCzVrIgvPkpws161T2aYYO17gfow+KpzPhRlE6YqDMIAosBAEAUiggoIQEJCAICEICAIKEIAgCAICVhZnQQUEsUEFAKbFBLFEqBRCmxQSxRKgESgolCaIQUEsijku2+Pdi8eKVEF4pnc02j1nzyyO/TsatvGtsbZVLizR5jl1fDgNrtdTD9bSdHW88AwYu+azUlLkQ01zMBZEHSvJjiKLKD2mqwVaj5LCbXBrRDYnjznTpWvmTbM4UXwKgsohLFEpYohLAQUAliggoIKCCgligliiEsUEIoKQFFiglighFCUJolV2ZhLAhLAhLAhTYEJYEJYJhRYISwIU2BCWBCWDTYjaSlSdbiGVaOsAvpksPWHsuEKxQbXBox3VzPrO85ZTwVWvSe10NhhaQ4Xu5LeHWQe5IRblTEpKuBx7Kcyfh67azILmknlC4GRB+ROq3ZRUlRSnRsdr8/wDtlVj2tLWtphtpgw6SXEEcRw8FjjhtVCTs0CzIJQG4yzafFUP6dV1vsv8AON7Idw7li4J80Sm0WzLPKSNBiqUfepGe8sd+6plg7MzWTuW7LNoMNiP6NVpPsk2P+F0E9yplCUeaM1JM2cLCzIpua5m+nicY3d1OXRFKgRTqvFSpZ6LS0Ec58CrYwTS4mXnuKUa5O/flz/YsWz932She0tdu2y0gggxwg8FXKk6QnNzk5Nc+JsFFmIUWAlgQlghLICWSEsBTZFBLFBRYoJYIQH0sDKiUsBAEsBAEsBBQlBQQUEsUEsBLJIe0EQ4Ag6EEAg9oSxRzHylYKhQdTbQYGOqXPqBpIaQDDTZw43eC3NPKUk7KMiSZibJZ7h6dJ9DG0mOpkmo11lxvjUOPETDQCIhZ5ISbTiyIyS4Mqjjr0dWunUrjAzaWT13Ud6yk91Mki5rS4acZjUDrWLnFOr4k0+ZglZEBASApQCUDdZXtXi6EBlUuaPVqecb89R3FVyxxlzRKbRY6XlHmzeUBLXXGx8A8hzeBBj0ulUvTrozPzGbjDbf0i259JzGzBIqUXkfguDubmCwenfRk+YWDKM5o4kONBxcGkAktczj0SNVTOEoczNSTNgsLMglgJYISxQUkBRYoKbFCEsUEskJZFBLJJVdmQSxQSxQSxQhLFCEsUEsBLASxQhLASxQhLASyaORbfV97mbmkgBm7o3HgOBJPQAXldHTqsdmrk4yI21yLD4Q020Hve94LyHOY4BnBpFoHEz4JhySnbaJnFR5FcwuHdUqNYwS57gxo6yYCubpWytcTvGWYEUKFOkzhTaGT0xxd3mT3rlSnubZuJUqMbM9n8PiP61JpPtDkv+IaqY5ZR5MhxT5lQzTybDU4Wr+CqJ/zb+y2Y6r9SK3h7FRzTZzE4eTVpOtHrtF7PiHDvhbMM0ZcmVODRqiVbZgQoJIUAIDcZNtNiMKLaTxbN1jgHNk8SOcdywljjLmjJSa5Fzyjyj03aYqmWH2qcvb8PEfNa8tN+lmay9y3ZdmtGuJoVWP6gRcO1vELXljnHmi1STM1V2ZUEsBLFEJYoJZFAKQFFihCmyQosgKqyyiUsUEsUJSxRMoKASxQSyKCWTRKiyKIU2TRMpYohRYoDipsUcMzSa+MrkEavqvlxgWtuP0ELsxW2KNF8Wa1zyeJJgQJMwBwA6lmQXTyX5VfXdXcOTSFreuo4fo2fiC1NXkqO1dS7DG3Z1Fc02aAKmxRKixREqbBp802XwuIk1KTQ4+uzzbu0kce9WwzzjyZg8cWUvO/J6acHD1bg5wYG1BaQT94aHwC28erUvzIqlhrkVHMsqq0HltZhaRx4OHNrI09ZviFtRnGStFLi1wZhLIgICEB9MeQZaSCOBBgjvQFiyzbXF0YBfvGj1agu06ncfmqp4YS5oyjNrkW7K/KNQfAxDHUj0jzjP3Hgtaekf8Aiy1Ze5a8DmFKs2aNRrx91wJHaOIWtKE480WqSfIylhZlQKWKISxQSxQSxQhNwoKqywJYCWKJSyKCWKCWKJCWKCWSQlkUSligliglij5c6AT0CfBSgz8+PdJJ6ST4ld05xAUg7hsvlX2bCU6ZHKi9/vu1d4cO5cXPl3zbN+ENqo2yqszohLFEpZFBLJoJZFGszrEMpmiajmsbvQSXENGgJ4lXYk3ddjCdKrNFSz3DNx73urU7Sx7Qbg4Gdxpp7h8FseVkeNJL+8SrfHfdmuq5Vg8RRw4YGioW+cdT5DiRQe4zzE3hvMslPLBu+RDUHRWdr9mvsVQAPvY8EsnR+kA3DvGq2MGbzVyK8mPYV5XlZKAIAgPulVc0gsJaRwLSWkdhCAsmV7dYqlAe4VW9FQSY94a+Mqienxz6GcckkW3LPKHh6kCs11F3T6bPEa/Ja09HJflZdHOuqLVhMbTqtuova8dLSHf/ABak4Sh+ZUXRlGXJnssbMqCWKCWKJVVmQSySUsgKbJCWKCiyApsUFFgBS2KCixQU2KCWKPiv6DvdP0UxfFBrgfn0LvnMLL5P8p3+Ma5wllHzrugkHkDx1/CVr6vJsx+r4FuGO6R2BcazeCmxQSwSosCUsUFNijTbQZdTxBosqgxeXaEtIIadQQrsORwtownBSpMrTKjcJias06+JBYW6Mp1SyKrxJ0EDzZ16ltu8sFxSKPySfUwswcytSoNGArNLQ3ltYyi59rIEPiSJ1WcLi5Pev4Il8SXwmm2zzB9R9KlUpPpGgy2Kj95UcHQQXGOOit08Ek5J3ZXkb4JrkafKatNlZjqzb6bXS9oiXDo1V0k2mlzMFV8TqFXYzB4ikx7GGkXMa8Gm4mLhdqDIPFcv7VkhJpuzc8qElZWM08nddknDubVHQfNv8DofFbMNbB/m4FUtPJciqY7L6tF0VqbmH7zSJ7DwK24zjLkyhxa5mMsiAgCA9MPiHUzdTc5julpLT4hKBZss2+xVKBULazfviHfEP1la89Ljl6FscskdH2dzf7XQFXdupgkgSQZjQkEc0yNehc3NjWOW2zaxyclZtFTZYQqrM6JSxQCWKJUWKCmxQUWKCWKCWKCWKCmxRKixQSxR8vGh7CpT4ho/PZC9Ijks6/5Psp3GDDnCH1vOu6bfUHhr+Iri63NvyUuSOhgx1D3LOtSy6gligpsUIUWKCmxRCWKMLFf16P4j/iVbF/BIxa+JGlwhO/xhbGlEzIJ418WeY9S2JVsgvX6Ipje5/wB7myqNdNAOt9HSAR/pt5z1qvcvia/vMzrkcj2rxe9x1d/NvHNHusNrfk0Lr4I7ccV6GjkdybNUFaYHZNgsw32BZpG6ij6V02gano48FxdZDZk9+Jv4HcfYsS1bLqPOtRa9tr2tc08Q4Bw8CpU2nwG2ytZpsJhaurA6i7pYZb8B08IW1j1uSPPiUy08WVDM/J/iaetEtrD7psf8Lv0JW5DXY5fm4FEtNJcuJV8VhX03W1WOY7oc0tPzW5GSkrTsoaa5niVJB9U2FxAaJJIAHSToAnIHd8pwQo4enSHqMDe+OUe8klefy5N03I6cIbYpGYq7MqPhV2W0TKWKEpYoJYolLFBLFBLFBCKJlBQlQSJUkUQhNBx0PYifEijmWT7D7ysDUqB1MW1HtEtcWudUAAOvPT8Cuzl1uyPBcTRhprfF8DpwHRw4LjWb1EyoFBTYoSlihKChKCiEsUYOIP8AM0vdqHwj91bH/wCcjBr4kaOgD/PODiIpwYt1h2Jdzg+1zLZk68tf3oVRVuX97mVneJ3Dg5ziQzD1amtggsqYcD0WjpWOFb7VdV9TKfwpexxpxk6ruHMN5g8j3mXVcQ0G6lVA59adou06i5p7AVRLNtzKD6otjjuDl2Nn5Ns23WKNJx5FYQOqoNW+Oo7wqddi3Y9y5oz086lXc6rK4tnRoSgoSgoiUsUeOKwzKrbarWvB0hzQ76rKM5RdxZDinzOIZ5l/2fE1KUzY6AelpEtJ64IXocWTzIKXc5WSOyTib3YLIX1sRTrEDdUny4kiS5olsDnE2rX1edQg49WWYMblK+h1iVxLOlQlBR8ysTIShNEyoFCVIoXKBQlLFCUJom5CKFygbRcpJoSoIoSgoE6IGjS7OnV39un/AOSutvU8Er7v6FOLjZu5WpZfQlLFCUsULkG0SpIoSosUJQmitbRYXE1MTT+y1RTim6W6NnlCYfa6OLebmW9p54owfmK+JrZoTcltdGhwGWVH0cU6tiKrHNkWtqsLX8gu5fJE+l81uZMqjOCjFUzXhjbUm2zx23pVKDQPtBrNqMdSdvLLw0vY6GlvGTTHHoU6RrJb21T/AJIzpwpXdooi6BqHXthcGP8A8xjXjSrvHOHS1zi36ALha3I/PtdKOnpofh8epzLNcG7C4p7Jh1J8sd1ekx3hBXYxTWWCl3/rNDJFwm0dkyPMhiMNTqj1m6jocNHDxBXAz43jm4nUxS3xTM5U2Z0JU2KEqLFGi2l2mp4O0PY9znglobABjjLjw5vFbWn00s101wKcuZY+aOYbSZyMXW3m6bTMQYJcXRwLjHGNF2cGHyo7bs52XJvd0bjY3a1mFpmnWa4tvLmltpgOGoIJHOAe8qjVaV5Xui+JbgzLGqZe8l2moYpxZRc64NuIc0t0kCZ4c4XNzaaeJXLkbmPNGbpG4WsXHnKrstomUsUJSxQU2KCWKJUWKCWTQlLFBRYoSpsUJSxQUWKDnQCToBqTwEBSuLDXAoHkxqw/ENgm4h10ttFhOkcZN46tF1/E18EWc7RP4pI6BK49nRoSlk0JSyKEpYoJYoJYoJYowm/9UOqmfm5ivv8AC/8ASpr8T/w0GWvaaGJkal1MeiT6VGlzx95b2W/MhRrQrbM0XlSqtNSgG8zXk6FvFwjiOoq/w1PbJvuU61q0kUddI0jumTYfd4aiz2aTGntDRPzleXzz3ZJP1O5hhUEin+U/K5azENGrfNP7Dqwnvkd4XR8MzcXjfujU1uLgpox/JjmsOfh3HR3nKfvAQ8d4APcVn4liuKyLpwZhop1JxZ0SVxrOlQSxQU2KKt5QcqdXwzTTEupOLzqByLTdHeG6Le8PzqE6k+fzNXV4nKHDoc3wOT16zC+jSdUaDaS2DBgGI48CF2p5scHUnRzI45SVxR51ssrM/qUqje1jwPGFKywfJr9w4SXNG42Fc+nmFMBplwc1wMNNrmzOsdR7lr6xJ4JWWae1kR11ef3HYo85VZZRMoKEpYoSoFEypFCVAoSgoSgomUFCUsmhKWKEpYo+K9MPY5p1DmlpB4EEQQfFZRlTTRDjaoqGxmz7sNXqFzg4gWAtkcHEOBB5pDdeOi6Wt1UcuNUaWlwOEnxLkCuWb1EyliiJSxRMpYoSlihKWKEpYowqZ/mndVNvzd/srm/wV7lVfif+GhyZ5GFqclxmrREi2PQw45z1LdzL8WPHo/mzWx/kfuvoUzb3GbzH1NCLA2lBiRAk8CecldHQQ24F68TS1cryv0NPlWH3mIpM9qoxvi4StnJLbBy7IohHdJI7rK8lZ6GjGzPBtr0X0n8HtLew8x7jB7lZiyPHNSXQxnBSi4vqcXpPfhcSDwqUamo4atOo7D9CvUNRyw9Gjg/Fjn6o7Xg8S2rTbUYZa9oeOwheWyRcJOL6HehJSipLqe0rEmgoJohwBEHgdD3qbIoomwjjQxuKwpmAS5v4HQPFrge5dfX/AImGGX+8TnaW4ZZYy+By5B0qKDtx/L4/DYocDAd+A6+LXR3LsaB+Zhni/vE5usWzJGaL6HSJHPquO7To6K48TzWFltBLFEpYoJYoJYoSlk7SQosUEsihKWTtEpY2kyljaJSxtEpY2mBlOLZUFTduDrarw6DMS4xKvzwlBrcuaRVilGV0+pnEqiyzaSClk7RKWKEpZG0SljaTKWKEpY2lWzjP/s+LeN094NNgum1g9I6mCunp9L52FfFXFmjmz+VkfDoa/K8zq/ZLmYcvYazXXCrTbq19MW2nX1InrWzlxY3npyp0+Fd7KceSXlNqNqyhYyuatZ7zxe91Q88XEldSEdkVHsc6ct0m+5uNhMPfmFLobdUPc0x8yFra+e3Ty/Yv0kd2ZHXZXmLO9QlLFHNvKVlllZtdo5NUWu/uNHHvbHgV3/C8+6DxvmvkcjX4dslNdfmbTyaZrdSfQcdaZvZ7juIHYfzLX8Uw1JZF15lvh+S04Musrk2dGhKWKIlLFFWzamKOaYauBArB1B5+9EM7/RHculgk8mlnj7cUaWaKhmjPvwZaZXNs3aK9t1l2+wTz61Lzze4coeE+AW94fm8vMl0fA1dXi3433XE2Wz9feYSi8HjTaO8CD8wVTqYuOWS9SzTu8UX6GVctQ26JlBRFyCibkFC5BQuQmibkIoi5CaJuQULkFCUFCUFCVAo1Oz+Xso74sEF9Z5OpOjXENGvafFbeqzyybVLoka+nwxgpV1bNtK1TYoEqLFAOQUJUiiZQUJUChKCjV1KkPxJ6KTfk15W4vy4/d/NGu/zT9iv5k9zMqqua6POujTh5+3j3LfxtS1kU+30NKacdNJ+v1KDhSAHk8zCB2uIb9CV2n0OSqLX5MaE16r/Zphne9wP0YfFcrxedY4x7v5HR8MjeRvsjo0rz52qEqbFGt2jy77RhalP1iLme+3Vvjw71saTP5OVS6dfYo1GHzMbj+xyrIcxOGxTKmoDXWvHPadHj/nQvTajEs2Jx78jz+HI8WRS7HZg+QCDIIkHpB4FeSfDgelVNWiZUE0LksUaDbegXYMvb6VFza7eq0wfkSe5b3h06zKL5S4GprYXibXTibjBYoVKTKjeD2tf8QlauWOyco9mX43vgpd0etRoc0tdwcC09hEFYKTTtGbjfM5UM8rYQuw7TpSc9gn3if1XqPIx5ksjXNI888s8TcOx1C5eVPS0LkFE3IKFyChcgFyE0LkFE3IRQuQmhcgoXIKEoKJuQmjFwDtH/AN2p+cqzLzXsivGuD92ZVyrM6FyE0RKgULipIobxBQv/AOQUAuQUanEOhuMP/b+jHrdgreL3+qNVr8/sVfayvbgabAT5yvVcROlraj+btLV1NJG9RJ1yS+SOdqXWnS7t/NlW3YGFuPpOrWj3WMl3zqN8F0dzeSulfU5+1eXfqXnya0bcPUf7dSO5rR+riuH4vO8kY9kdfwuHwSl6lvuXJOpQuQULkBy3brLNziy5ohlXzg6LvXHjr+Jen8Nz+bhp848P4PPa/D5eW1yfEt2weab3C2OPLo8g+56h+o7lyvE8Hl5dy5S+Z0PD8u/HtfNFkuXNOhRFyCj4xFMPY5juDmlh7CIUxk4yUl0MZRUk0zR7E1z9mNJ3pUKj6J7nEj6kdy6HiUPxVNcpJM09A/w3B84uiwXLnG6VLOtkRXxD6sxfBjrDQD9F1tN4j5WJQfQ5+bQrJNy7lkuXJOpQuQihchNE3IAHoKFyChcgFygE3qRQvUE0L0FC9BQvQUY+Bdo7+5U/OVbl5r2RXjXB+7Mm9VFlC9KFC9BQvUChcpAvQUL0FGixmPptGKa+oxriC0AvaCeRwgnrXTx4pyeJpOv+mjPJCPmJtFG2jxbXmkGEENa5xIg8p9R5M91q7emhKO5y6v6I4upmpbUui+rMDEmGMZMwL9Ol4aY+QV8ebZRLkkdL2NpWYGkPaBf8TiR8oXmPEZ7tRL04Ho9BDbgibq5aJuUL0IoXoKNFtnl+/wAI6By6fnG9JgcoeH0C6Hhufy8yT5Ph/Bpa/B5mJ1zXEpOyGZ7jFNkwx/m39EHge4x8129dg83C0ua4o42izeVlTfJ8GdTuXlD01Gl2rzl+FotfTDSTUDCHAkRa48xHshb2g00M83GXRdDT1ueWCClHuaLDbfmPO0ZP3HQI7DK35+EK/hlw9TRj4o6+KP7GFl+1jaWJr1BTNla11lwkOHEzHPqtjL4e8mKEHLjHqU49coZZT28H0PXF7e1bvM02Bumjw5zp59Q4BVw8IxJfG236cDKfimRv4Ukjx/jzEexR+Gp/7rP7pwd3+6/gx+883p+3/S93rz9HfIvSibJvSgL0oC9KAvSgL0okneKKAvSgRelAm9KAvSgL0oWY+Cfo7+5U/MVblXFey+Rhj5P3ZkXqqiwXpQsm9KFi9KAvSgL0oAPSiCtY7J6NU1qj28q8AEOcOJA7F18Wpyw2Qi+Ffyc3LpcWTfKS42UEy50DnNo8YC7idK2cGrlSM3P2tbiajaYhrS1gAEataAdO0FU6ZyeJOT4/9LtSorK4x6cDp+AZZRps9ljW+DQF5bM9+SUu7Z6fDHZCMeyR73qujMm9RQIvU0BeiVA5XtFl+4xL2D0Ty2e67h4ajuXrNJm83EpdevueW1eHysriuXQ6Bs3me/wzHE8pvIf7w5+8Qe9ee1un8rK0uT4o72jz+biTfNcGaHyiVHW0hPIJcSPviIPgSt/wiMfifXh+xpeLN1FdPqUldo4pKAICEB1veLyNHsCb02gXptB80q4cJaZHSOox+imUHF0yIyUlaPq9RtJG8SgL0oDeJtJJ3iiiBvEoki9KBO8TaBvEoHhhKmjv7lT8xVuVcV7L5GGPk/d/M994qtpYN4m0E7xNoI3ibQN4lAneJQAqJQNPjcRu8PUcf9Rrv8wVv4obs0V6fQ0s0tmKUv7zKNlFG+s0aiJdINp5IkQe2F280tsGcHTw35Ej6wjd7im8TfVBkmSQXSZPOYTI/LxP0QxLzMyXdnTzUXlaPVjeJQG8SgN4m0EbxNoK5tpg95RFRvGmdeth4+BjxK6nhuTZNwfX5nL8Sw78amunyNRsXmG7rmmTyagj8Y4fqPBbfiOHfj3dV8jS8NzbMm18n8zZbemaVL3z9Fq+F8JS9jb8V/JH3KUu0cMIAgCA6jvV5baevG8TaCHVdD2KVHiQ+Rosno1W02B1VzWFtwAayQXGTNwPOfmujqJYpSdRto5+mx5VFXKk0e2YYiowEMrOc7TQspQ3rcQFhhxwnxlBJe7/ANGWaWSCqMm37L/ZtaFZxY0u0dAJ6JWpOMVNpcjcg24pvmfbashVuJYfW8TaDEGbUrnNLwCx1pDiBrHN08Vd9myUmlzKFqcdtN8uB70sW13oua7sIKrlilHmi2M4y/K7PTeLDaZDeJtA3iUSeOEfo733/mKsyLivZfIrx8n7v5nveq6LBvEoC9KJIdVjsUqFkPgTeookXpRIFRNpBXc9r/yRBOrnU/ytJ+i6mlh+Pfazl62a+zV3or+VNIvqD1BHbLXmP8V0MzXCPf8A4cvTJq59v4Z77K0pxTT7Ic75R+qq10qwv1LPDo7s69OJfL1wKPSEColAm9KAvSiDV5xizLGjUXt3kew4wB2z9FuabFwcnzp17mpqcrTjFd1fsz5xFamx5YNWvBbVYDdaOZxHNx+fUsoRyTjufNcU/oY5JY4S2Lk+DX1KTiKZpVSAdWO0PYZBXZhJZIX3OBkg8WRrsywbS40VsJSeOJcCR0G0yPEFc/R4nizSidLXZVl08JLuVZdM5AQBAEBav4oZ7D/8Vyvu+XdHb+9IfpZ8s2oEm5hj1YInvWT8PdcHxMV4pG3ceB9nadnsP/x/dYrw+XdGX3pj/SzCxW0biHBrQBpaT6QEazzSdfFbENFFU2zXyeJSdqK9u4bnLN21trvSudwM685JkmDxKn7NLe5X7ER1sFBRp+vqbD+KKfsv8G/utX7vn3Rt/emLsyG7TUoGj/Bv7qXoJ3zRK8TxdmfX8TUuh/g391H3fPuifvPD2ZhVc1oGnUaGkueXuktZoXHpnRbEcGVSi74Kv9GrLVYHCSp276dycNnVJjwQ0iBYS1rGyNdSBxOjfmoyabJOLTfqTj1uGEk0n2M4bTUuh/wj91r/AGDJ3RtfeeH1PobSUfv/AA/7rH7Bk9CfvLD6/sP4jo9LvhT7Bl9CfvHD6/sfFDaCiAZLtXOPonncSFlPRZHyrkjCHiGFJ23zfQ+ztJR6XfCVj9gy+hk/EsHr+x44jadgHIa5xjiYaJVkPD5f5MwyeKY0vhTZoRm1YEkVX68dZ+XMug9Pif8AijkrV51x3M+X5pWPGo496LBjXKKD1WZ85M+TmVb/AFanxu/dPJx/pX7Efac363+5l4HPatMOBcXTwLiXFp6pVeXSY506ovwa/LjTTd33M7AZ4BrVeTx0g8emf+cFRl0l8II28OviuOSX+jVZruZaaBcZm6Z04REjtW1h8ymshoaryLTxN+tnzTNPcOk+ckQIPDSTPd81k9+9djGPl+S7/NfAzdmsQynUc6o63k2iZ1k6/QKjWY5TgoxV8TY8OyY8eRynKuBYjnlH/UHz/Zc37Hl7HZeu0/6jBxO0beFPvJ/RbENC+cjVyeJQ5QJpbRNmHEHrCiWhfQmPiELqTPDGbScd3pp3krPHoUvzFWbxJf4Glp5rVBcQ7VwgkwSOtp5jzLeeCDSVcEcyOrypt3xZ7ZXWYwl7zJIIjidenrKwzRlNbUW6WcINzm+Jh43EXuBjgA2ddY5zKthDajXy5N7s8zVNtvNN3fELLarsw3vbt6czzUmIQBAEAQBAEAQBAEAQBAEAQBAEAQEoAgCgBSAgCAICEAQEhAEBCAIAgCAIAgCAIAgCAIAgP//Z"/>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US" altLang="en-US"/>
          </a:p>
        </p:txBody>
      </p:sp>
      <p:pic>
        <p:nvPicPr>
          <p:cNvPr id="41997"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3625" y="5081588"/>
            <a:ext cx="26955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41998" name="Picture 43" descr="http://t2.gstatic.com/images?q=tbn:ANd9GcT8wW9aqbG9XyNGer-F1E5qnKSPaGVuYC9gf6YnrtiQ61osO2Cd"/>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86088" y="2360613"/>
            <a:ext cx="2846387"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0209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600325"/>
            <a:ext cx="44640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100" y="2563813"/>
            <a:ext cx="47339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376363"/>
            <a:ext cx="143986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107950" y="2528888"/>
            <a:ext cx="8926513" cy="2124075"/>
          </a:xfrm>
          <a:prstGeom prst="rect">
            <a:avLst/>
          </a:prstGeom>
          <a:noFill/>
          <a:ln>
            <a:noFill/>
          </a:ln>
          <a:extLst/>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pPr algn="ctr"/>
            <a:r>
              <a:rPr lang="en-GB" altLang="en-US" b="1" dirty="0">
                <a:latin typeface="Microsoft Sans Serif" pitchFamily="34" charset="0"/>
              </a:rPr>
              <a:t>Conclusion: Pro-poor pathways to low carbon development?</a:t>
            </a:r>
          </a:p>
          <a:p>
            <a:endParaRPr lang="en-GB" altLang="en-US" sz="1000" b="1" dirty="0">
              <a:latin typeface="Microsoft Sans Serif" pitchFamily="34" charset="0"/>
            </a:endParaRPr>
          </a:p>
          <a:p>
            <a:pPr algn="ctr"/>
            <a:r>
              <a:rPr lang="en-US" altLang="en-US" sz="1800" b="1" dirty="0">
                <a:solidFill>
                  <a:srgbClr val="0066FF"/>
                </a:solidFill>
                <a:latin typeface="Microsoft Sans Serif" pitchFamily="34" charset="0"/>
                <a:hlinkClick r:id="rId6"/>
              </a:rPr>
              <a:t>www.steps-centre.org/project/low_carbon_development</a:t>
            </a:r>
            <a:endParaRPr lang="en-GB" altLang="en-US" sz="1800" b="1" dirty="0">
              <a:latin typeface="Microsoft Sans Serif" pitchFamily="34" charset="0"/>
            </a:endParaRPr>
          </a:p>
          <a:p>
            <a:endParaRPr lang="en-GB" altLang="en-US" sz="2000" b="1" dirty="0"/>
          </a:p>
          <a:p>
            <a:endParaRPr lang="en-GB" altLang="en-US" sz="2000" b="1" dirty="0"/>
          </a:p>
          <a:p>
            <a:endParaRPr lang="en-GB" altLang="en-US" sz="2000" b="1" dirty="0"/>
          </a:p>
          <a:p>
            <a:endParaRPr lang="en-GB" altLang="en-US" sz="2000" b="1" dirty="0"/>
          </a:p>
          <a:p>
            <a:endParaRPr lang="en-GB" altLang="en-US" sz="2000" b="1" dirty="0"/>
          </a:p>
          <a:p>
            <a:endParaRPr lang="en-GB" altLang="en-US" sz="2000" b="1" dirty="0"/>
          </a:p>
          <a:p>
            <a:endParaRPr lang="en-GB" altLang="en-US" sz="2000" b="1" dirty="0"/>
          </a:p>
          <a:p>
            <a:endParaRPr lang="en-GB" altLang="en-US" sz="2000" b="1" dirty="0"/>
          </a:p>
          <a:p>
            <a:endParaRPr lang="en-GB" altLang="en-US" sz="2000" b="1" dirty="0"/>
          </a:p>
          <a:p>
            <a:endParaRPr lang="en-GB" altLang="en-US" sz="2000" b="1" dirty="0"/>
          </a:p>
          <a:p>
            <a:endParaRPr lang="en-GB" altLang="en-US" sz="2000" b="1" dirty="0"/>
          </a:p>
          <a:p>
            <a:endParaRPr lang="en-GB" altLang="en-US" sz="2000" b="1" dirty="0"/>
          </a:p>
          <a:p>
            <a:endParaRPr lang="en-GB" altLang="en-US" sz="2000" b="1" dirty="0"/>
          </a:p>
          <a:p>
            <a:endParaRPr lang="en-GB" altLang="en-US" sz="2000" b="1" dirty="0"/>
          </a:p>
          <a:p>
            <a:endParaRPr lang="en-GB" altLang="en-US" sz="2000" b="1" dirty="0"/>
          </a:p>
          <a:p>
            <a:endParaRPr lang="en-GB" altLang="en-US" sz="2000" b="1" dirty="0"/>
          </a:p>
        </p:txBody>
      </p:sp>
      <p:pic>
        <p:nvPicPr>
          <p:cNvPr id="2355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1376363"/>
            <a:ext cx="12160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ot ai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0963" y="3897313"/>
            <a:ext cx="2605087"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xit" presetSubtype="10" fill="hold" nodeType="afterEffect">
                                  <p:stCondLst>
                                    <p:cond delay="1000"/>
                                  </p:stCondLst>
                                  <p:childTnLst>
                                    <p:animEffect transition="out" filter="checkerboard(across)">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nodeType="afterGroup">
                            <p:stCondLst>
                              <p:cond delay="1500"/>
                            </p:stCondLst>
                            <p:childTnLst>
                              <p:par>
                                <p:cTn id="9" presetID="5" presetClass="entr" presetSubtype="10" fill="hold" nodeType="afterEffect">
                                  <p:stCondLst>
                                    <p:cond delay="0"/>
                                  </p:stCondLst>
                                  <p:childTnLst>
                                    <p:set>
                                      <p:cBhvr>
                                        <p:cTn id="10" dur="1" fill="hold">
                                          <p:stCondLst>
                                            <p:cond delay="0"/>
                                          </p:stCondLst>
                                        </p:cTn>
                                        <p:tgtEl>
                                          <p:spTgt spid="23558"/>
                                        </p:tgtEl>
                                        <p:attrNameLst>
                                          <p:attrName>style.visibility</p:attrName>
                                        </p:attrNameLst>
                                      </p:cBhvr>
                                      <p:to>
                                        <p:strVal val="visible"/>
                                      </p:to>
                                    </p:set>
                                    <p:animEffect transition="in" filter="checkerboard(across)">
                                      <p:cBhvr>
                                        <p:cTn id="11" dur="500"/>
                                        <p:tgtEl>
                                          <p:spTgt spid="23558"/>
                                        </p:tgtEl>
                                      </p:cBhvr>
                                    </p:animEffect>
                                  </p:childTnLst>
                                </p:cTn>
                              </p:par>
                            </p:childTnLst>
                          </p:cTn>
                        </p:par>
                        <p:par>
                          <p:cTn id="12" fill="hold" nodeType="afterGroup">
                            <p:stCondLst>
                              <p:cond delay="2000"/>
                            </p:stCondLst>
                            <p:childTnLst>
                              <p:par>
                                <p:cTn id="13" presetID="5" presetClass="entr" presetSubtype="1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par>
                          <p:cTn id="16" fill="hold" nodeType="afterGroup">
                            <p:stCondLst>
                              <p:cond delay="2500"/>
                            </p:stCondLst>
                            <p:childTnLst>
                              <p:par>
                                <p:cTn id="17" presetID="5" presetClass="entr" presetSubtype="10"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GB" altLang="en-US" smtClean="0"/>
              <a:t/>
            </a:r>
            <a:br>
              <a:rPr lang="en-GB" altLang="en-US" smtClean="0"/>
            </a:br>
            <a:r>
              <a:rPr lang="en-GB" altLang="en-US" smtClean="0"/>
              <a:t>Overview</a:t>
            </a:r>
          </a:p>
        </p:txBody>
      </p:sp>
      <p:sp>
        <p:nvSpPr>
          <p:cNvPr id="11266" name="Rectangle 3"/>
          <p:cNvSpPr>
            <a:spLocks noGrp="1" noChangeArrowheads="1"/>
          </p:cNvSpPr>
          <p:nvPr>
            <p:ph type="body" idx="1"/>
          </p:nvPr>
        </p:nvSpPr>
        <p:spPr>
          <a:xfrm>
            <a:off x="554038" y="1524000"/>
            <a:ext cx="8285162" cy="4038600"/>
          </a:xfrm>
        </p:spPr>
        <p:txBody>
          <a:bodyPr/>
          <a:lstStyle/>
          <a:p>
            <a:pPr marL="419100" indent="-419100">
              <a:buFontTx/>
              <a:buAutoNum type="arabicPeriod"/>
            </a:pPr>
            <a:endParaRPr lang="en-GB" altLang="en-US" dirty="0" smtClean="0"/>
          </a:p>
          <a:p>
            <a:pPr marL="419100" indent="-419100">
              <a:buFontTx/>
              <a:buAutoNum type="arabicPeriod"/>
            </a:pPr>
            <a:r>
              <a:rPr lang="en-GB" altLang="en-US" dirty="0" smtClean="0"/>
              <a:t>Conceptual framework:</a:t>
            </a:r>
          </a:p>
          <a:p>
            <a:pPr marL="647700" lvl="2" indent="-419100"/>
            <a:r>
              <a:rPr lang="en-GB" altLang="en-US" dirty="0" smtClean="0"/>
              <a:t>Pathways to low carbon development (Stirling 2012)</a:t>
            </a:r>
          </a:p>
          <a:p>
            <a:pPr marL="647700" lvl="2" indent="-419100"/>
            <a:r>
              <a:rPr lang="en-GB" altLang="en-US" dirty="0" smtClean="0"/>
              <a:t>Alternative framings</a:t>
            </a:r>
          </a:p>
          <a:p>
            <a:pPr marL="228600" lvl="2" indent="0">
              <a:buNone/>
            </a:pPr>
            <a:endParaRPr lang="en-GB" altLang="en-US" dirty="0" smtClean="0"/>
          </a:p>
          <a:p>
            <a:pPr marL="419100" indent="-419100">
              <a:buFontTx/>
              <a:buAutoNum type="arabicPeriod"/>
            </a:pPr>
            <a:r>
              <a:rPr lang="en-GB" altLang="en-US" dirty="0" smtClean="0"/>
              <a:t>Case study: </a:t>
            </a:r>
          </a:p>
          <a:p>
            <a:pPr marL="647700" lvl="2" indent="-419100"/>
            <a:r>
              <a:rPr lang="en-GB" altLang="en-US" dirty="0" smtClean="0"/>
              <a:t>Off-grid solar PV in Kenya</a:t>
            </a:r>
          </a:p>
          <a:p>
            <a:pPr marL="419100" indent="-419100">
              <a:buFontTx/>
              <a:buAutoNum type="arabicPeriod"/>
            </a:pPr>
            <a:endParaRPr lang="en-GB" altLang="en-US" dirty="0" smtClean="0"/>
          </a:p>
          <a:p>
            <a:pPr marL="419100" indent="-419100">
              <a:buFontTx/>
              <a:buAutoNum type="arabicPeriod"/>
            </a:pPr>
            <a:endParaRPr lang="en-GB" altLang="en-US" dirty="0" smtClean="0"/>
          </a:p>
          <a:p>
            <a:pPr marL="419100" indent="-419100"/>
            <a:endParaRPr lang="en-GB" altLang="en-US" dirty="0" smtClean="0"/>
          </a:p>
          <a:p>
            <a:pPr marL="419100" indent="-419100">
              <a:buFontTx/>
              <a:buAutoNum type="arabicPeriod"/>
            </a:pPr>
            <a:endParaRPr lang="en-GB" altLang="en-US" dirty="0" smtClean="0"/>
          </a:p>
        </p:txBody>
      </p:sp>
    </p:spTree>
  </p:cSld>
  <p:clrMapOvr>
    <a:masterClrMapping/>
  </p:clrMapOvr>
  <p:transition xmlns:p14="http://schemas.microsoft.com/office/powerpoint/2010/main" advTm="454"/>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algn="l"/>
            <a:r>
              <a:rPr lang="en-GB" altLang="en-US" dirty="0" smtClean="0"/>
              <a:t>Case study</a:t>
            </a:r>
          </a:p>
        </p:txBody>
      </p:sp>
      <p:sp>
        <p:nvSpPr>
          <p:cNvPr id="44034" name="Content Placeholder 2"/>
          <p:cNvSpPr>
            <a:spLocks noGrp="1"/>
          </p:cNvSpPr>
          <p:nvPr>
            <p:ph idx="1"/>
          </p:nvPr>
        </p:nvSpPr>
        <p:spPr>
          <a:xfrm>
            <a:off x="554038" y="1341438"/>
            <a:ext cx="8285162" cy="3690937"/>
          </a:xfrm>
        </p:spPr>
        <p:txBody>
          <a:bodyPr/>
          <a:lstStyle/>
          <a:p>
            <a:pPr>
              <a:buFont typeface="Arial"/>
              <a:buChar char="•"/>
            </a:pPr>
            <a:r>
              <a:rPr lang="en-US" altLang="en-US" dirty="0" smtClean="0"/>
              <a:t>Off grid solar PV in Kenya</a:t>
            </a:r>
          </a:p>
          <a:p>
            <a:pPr>
              <a:buFont typeface="Arial"/>
              <a:buChar char="•"/>
            </a:pPr>
            <a:r>
              <a:rPr lang="en-US" altLang="en-US" dirty="0" smtClean="0"/>
              <a:t>Per capita = most successful global market for off-grid PV</a:t>
            </a:r>
          </a:p>
          <a:p>
            <a:pPr marL="0" indent="0">
              <a:buFontTx/>
              <a:buChar char="•"/>
            </a:pPr>
            <a:endParaRPr lang="en-US" altLang="en-US" sz="900" dirty="0" smtClean="0"/>
          </a:p>
        </p:txBody>
      </p:sp>
      <p:pic>
        <p:nvPicPr>
          <p:cNvPr id="440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791" y="2872686"/>
            <a:ext cx="7812868" cy="3076594"/>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588" cap="flat" cmpd="sng">
                <a:solidFill>
                  <a:srgbClr val="FFFFFF"/>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595791" y="6233246"/>
            <a:ext cx="7972653" cy="400110"/>
          </a:xfrm>
          <a:prstGeom prst="rect">
            <a:avLst/>
          </a:prstGeom>
          <a:noFill/>
        </p:spPr>
        <p:txBody>
          <a:bodyPr wrap="square" rtlCol="0">
            <a:spAutoFit/>
          </a:bodyPr>
          <a:lstStyle/>
          <a:p>
            <a:pPr marL="450850" indent="-450850"/>
            <a:r>
              <a:rPr lang="en-GB" sz="1000" i="1" dirty="0" smtClean="0">
                <a:latin typeface="Calibri" panose="020F0502020204030204" pitchFamily="34" charset="0"/>
              </a:rPr>
              <a:t>Source</a:t>
            </a:r>
            <a:r>
              <a:rPr lang="en-GB" sz="1000" dirty="0" smtClean="0">
                <a:latin typeface="Calibri" panose="020F0502020204030204" pitchFamily="34" charset="0"/>
              </a:rPr>
              <a:t>: Ondraczek, J. (2013) “The sun rises in the east (of Africa): A comparison of the development and status of solar energy markets in Kenya and Tanzania”, Energy Policy 56: 409</a:t>
            </a:r>
            <a:endParaRPr lang="en-GB" sz="1000" dirty="0">
              <a:latin typeface="Calibri" panose="020F0502020204030204" pitchFamily="34" charset="0"/>
            </a:endParaRPr>
          </a:p>
        </p:txBody>
      </p:sp>
      <p:sp>
        <p:nvSpPr>
          <p:cNvPr id="4" name="Rectangle 3"/>
          <p:cNvSpPr/>
          <p:nvPr/>
        </p:nvSpPr>
        <p:spPr bwMode="auto">
          <a:xfrm>
            <a:off x="935596" y="3969060"/>
            <a:ext cx="252028" cy="720080"/>
          </a:xfrm>
          <a:prstGeom prst="rect">
            <a:avLst/>
          </a:prstGeom>
          <a:solidFill>
            <a:schemeClr val="tx2"/>
          </a:solidFill>
          <a:ln w="1588"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pitchFamily="18" charset="0"/>
              <a:cs typeface="Times New Roman" pitchFamily="18" charset="0"/>
            </a:endParaRPr>
          </a:p>
        </p:txBody>
      </p:sp>
      <p:sp>
        <p:nvSpPr>
          <p:cNvPr id="5" name="Rectangle 4"/>
          <p:cNvSpPr/>
          <p:nvPr/>
        </p:nvSpPr>
        <p:spPr bwMode="auto">
          <a:xfrm>
            <a:off x="683568" y="3104964"/>
            <a:ext cx="252028" cy="324036"/>
          </a:xfrm>
          <a:prstGeom prst="rect">
            <a:avLst/>
          </a:prstGeom>
          <a:solidFill>
            <a:schemeClr val="tx2"/>
          </a:solidFill>
          <a:ln w="1588"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bg1"/>
              </a:solidFill>
              <a:effectLst/>
              <a:latin typeface="Times" pitchFamily="18" charset="0"/>
              <a:cs typeface="Times New Roman" pitchFamily="18" charset="0"/>
            </a:endParaRPr>
          </a:p>
        </p:txBody>
      </p:sp>
    </p:spTree>
    <p:extLst>
      <p:ext uri="{BB962C8B-B14F-4D97-AF65-F5344CB8AC3E}">
        <p14:creationId xmlns:p14="http://schemas.microsoft.com/office/powerpoint/2010/main" val="42455606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gn="l"/>
            <a:r>
              <a:rPr lang="en-GB" altLang="en-US" smtClean="0"/>
              <a:t>Research questions</a:t>
            </a:r>
          </a:p>
        </p:txBody>
      </p:sp>
      <p:sp>
        <p:nvSpPr>
          <p:cNvPr id="46082" name="Content Placeholder 2"/>
          <p:cNvSpPr>
            <a:spLocks noGrp="1"/>
          </p:cNvSpPr>
          <p:nvPr>
            <p:ph idx="1"/>
          </p:nvPr>
        </p:nvSpPr>
        <p:spPr>
          <a:xfrm>
            <a:off x="554038" y="1341438"/>
            <a:ext cx="8285162" cy="3690937"/>
          </a:xfrm>
        </p:spPr>
        <p:txBody>
          <a:bodyPr/>
          <a:lstStyle/>
          <a:p>
            <a:pPr marL="0" indent="0" algn="ctr"/>
            <a:endParaRPr lang="en-US" altLang="en-US" i="1" dirty="0" smtClean="0"/>
          </a:p>
          <a:p>
            <a:pPr marL="0" indent="0" algn="ctr"/>
            <a:r>
              <a:rPr lang="en-US" altLang="en-US" i="1" dirty="0" smtClean="0"/>
              <a:t>What factors can explain the success of the off-grid PV market in Kenya?</a:t>
            </a:r>
          </a:p>
          <a:p>
            <a:pPr marL="0" indent="0" algn="ctr"/>
            <a:endParaRPr lang="en-US" altLang="en-US" i="1" dirty="0" smtClean="0"/>
          </a:p>
          <a:p>
            <a:pPr>
              <a:buFont typeface="Arial"/>
              <a:buChar char="•"/>
            </a:pPr>
            <a:r>
              <a:rPr lang="en-US" altLang="en-US" dirty="0" smtClean="0"/>
              <a:t>Is this simply a free market success story?</a:t>
            </a:r>
            <a:endParaRPr lang="en-US" altLang="en-US" dirty="0"/>
          </a:p>
          <a:p>
            <a:pPr>
              <a:buFont typeface="Arial"/>
              <a:buChar char="•"/>
            </a:pPr>
            <a:r>
              <a:rPr lang="en-US" altLang="en-US" dirty="0" smtClean="0"/>
              <a:t>What role has hardware financing played?</a:t>
            </a:r>
          </a:p>
          <a:p>
            <a:pPr>
              <a:buFont typeface="Arial"/>
              <a:buChar char="•"/>
            </a:pPr>
            <a:r>
              <a:rPr lang="en-US" altLang="en-US" dirty="0" smtClean="0"/>
              <a:t>How can this inform policy?</a:t>
            </a:r>
          </a:p>
        </p:txBody>
      </p:sp>
    </p:spTree>
    <p:extLst>
      <p:ext uri="{BB962C8B-B14F-4D97-AF65-F5344CB8AC3E}">
        <p14:creationId xmlns:p14="http://schemas.microsoft.com/office/powerpoint/2010/main" val="4609305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algn="l"/>
            <a:r>
              <a:rPr lang="en-GB" altLang="en-US" smtClean="0"/>
              <a:t>Methodology</a:t>
            </a:r>
          </a:p>
        </p:txBody>
      </p:sp>
      <p:sp>
        <p:nvSpPr>
          <p:cNvPr id="48130" name="Content Placeholder 2"/>
          <p:cNvSpPr>
            <a:spLocks noGrp="1"/>
          </p:cNvSpPr>
          <p:nvPr>
            <p:ph idx="1"/>
          </p:nvPr>
        </p:nvSpPr>
        <p:spPr>
          <a:xfrm>
            <a:off x="554038" y="1016732"/>
            <a:ext cx="8285162" cy="3690937"/>
          </a:xfrm>
        </p:spPr>
        <p:txBody>
          <a:bodyPr/>
          <a:lstStyle/>
          <a:p>
            <a:pPr>
              <a:buFont typeface="Arial"/>
              <a:buChar char="•"/>
            </a:pPr>
            <a:r>
              <a:rPr lang="en-US" altLang="en-US" dirty="0" smtClean="0"/>
              <a:t> In-depth historical analysis</a:t>
            </a:r>
          </a:p>
          <a:p>
            <a:pPr>
              <a:buFont typeface="Arial"/>
              <a:buChar char="•"/>
            </a:pPr>
            <a:r>
              <a:rPr lang="en-US" altLang="en-US" dirty="0" smtClean="0"/>
              <a:t> Innovation Histories Method (</a:t>
            </a:r>
            <a:r>
              <a:rPr lang="en-US" altLang="en-US" dirty="0" err="1" smtClean="0"/>
              <a:t>Douthwaite</a:t>
            </a:r>
            <a:r>
              <a:rPr lang="en-US" altLang="en-US" dirty="0" smtClean="0"/>
              <a:t> &amp; Ashby 2005)</a:t>
            </a:r>
          </a:p>
          <a:p>
            <a:pPr>
              <a:buFont typeface="Arial"/>
              <a:buChar char="•"/>
            </a:pPr>
            <a:r>
              <a:rPr lang="en-US" altLang="en-US" dirty="0" smtClean="0"/>
              <a:t> Stakeholder workshop &amp; interviews</a:t>
            </a:r>
          </a:p>
          <a:p>
            <a:pPr>
              <a:buFont typeface="Arial"/>
              <a:buChar char="•"/>
            </a:pPr>
            <a:r>
              <a:rPr lang="en-US" altLang="en-US" dirty="0" smtClean="0"/>
              <a:t> Detailed timeline of PV market development</a:t>
            </a:r>
          </a:p>
          <a:p>
            <a:pPr>
              <a:buFont typeface="Arial"/>
              <a:buChar char="•"/>
            </a:pPr>
            <a:r>
              <a:rPr lang="en-US" altLang="en-US" dirty="0" smtClean="0"/>
              <a:t> Interrogation against research questions</a:t>
            </a:r>
          </a:p>
        </p:txBody>
      </p:sp>
      <p:pic>
        <p:nvPicPr>
          <p:cNvPr id="2" name="Picture 1"/>
          <p:cNvPicPr>
            <a:picLocks noChangeAspect="1"/>
          </p:cNvPicPr>
          <p:nvPr/>
        </p:nvPicPr>
        <p:blipFill>
          <a:blip r:embed="rId3"/>
          <a:stretch>
            <a:fillRect/>
          </a:stretch>
        </p:blipFill>
        <p:spPr>
          <a:xfrm>
            <a:off x="1467349" y="3429001"/>
            <a:ext cx="7533143" cy="3312368"/>
          </a:xfrm>
          <a:prstGeom prst="rect">
            <a:avLst/>
          </a:prstGeom>
        </p:spPr>
      </p:pic>
    </p:spTree>
    <p:extLst>
      <p:ext uri="{BB962C8B-B14F-4D97-AF65-F5344CB8AC3E}">
        <p14:creationId xmlns:p14="http://schemas.microsoft.com/office/powerpoint/2010/main" val="31138168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ChangeArrowheads="1"/>
          </p:cNvSpPr>
          <p:nvPr/>
        </p:nvSpPr>
        <p:spPr bwMode="auto">
          <a:xfrm>
            <a:off x="107950" y="322262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p:txBody>
      </p:sp>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2563813"/>
            <a:ext cx="47339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7"/>
          <p:cNvSpPr>
            <a:spLocks noChangeArrowheads="1"/>
          </p:cNvSpPr>
          <p:nvPr/>
        </p:nvSpPr>
        <p:spPr bwMode="auto">
          <a:xfrm>
            <a:off x="34925" y="32702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r>
              <a:rPr lang="en-US" altLang="en-US" b="1">
                <a:latin typeface="Microsoft Sans Serif" pitchFamily="34" charset="0"/>
              </a:rPr>
              <a:t>Multiple Pathways to “Low Carbon Development”</a:t>
            </a:r>
          </a:p>
          <a:p>
            <a:r>
              <a:rPr lang="en-US" altLang="en-US" sz="2000" b="1">
                <a:latin typeface="Microsoft Sans Serif" pitchFamily="34" charset="0"/>
              </a:rPr>
              <a:t>- What? For who? How?</a:t>
            </a:r>
          </a:p>
          <a:p>
            <a:endParaRPr lang="en-US" altLang="en-US" sz="2000" b="1">
              <a:latin typeface="Microsoft Sans Serif" pitchFamily="34" charset="0"/>
            </a:endParaRPr>
          </a:p>
        </p:txBody>
      </p:sp>
      <p:sp>
        <p:nvSpPr>
          <p:cNvPr id="13316" name="Rectangle 3"/>
          <p:cNvSpPr>
            <a:spLocks noChangeArrowheads="1"/>
          </p:cNvSpPr>
          <p:nvPr/>
        </p:nvSpPr>
        <p:spPr bwMode="auto">
          <a:xfrm>
            <a:off x="107950" y="559911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US" altLang="en-US" sz="2000" b="1"/>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http://www.treehugger.com/smart-meter-oncor-tx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3392488"/>
            <a:ext cx="17176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3"/>
          <p:cNvSpPr>
            <a:spLocks noChangeArrowheads="1"/>
          </p:cNvSpPr>
          <p:nvPr/>
        </p:nvSpPr>
        <p:spPr bwMode="auto">
          <a:xfrm>
            <a:off x="107950" y="322262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100" y="2563813"/>
            <a:ext cx="47339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http://www.countryliving.com/cm/countryliving/images/shower-head1-de-482942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1711325"/>
            <a:ext cx="94773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http://www.naturalhomemagazine.com/uploadedImages/articles/issues/2009-11-01/NH-ND09-young-exterio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1711325"/>
            <a:ext cx="137477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2" descr="http://www.whatsonxiamen.com/news_images/8793_carb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7863" y="1700213"/>
            <a:ext cx="13541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700213"/>
            <a:ext cx="14081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15368" name="Picture 16" descr="http://news.thomasnet.com/IMT/archives/Artist%20rendition%20shows%20the%20future%20skyscraper%20%27Phare%27,%20or%20Lighthouse,%20due%20to%20be%20completed%20in%202012%20in%20Pari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1525" y="1684338"/>
            <a:ext cx="10699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6" descr="http://www.meteorologynews.com/wp-content/uploads/2009/01/offshorewindturbine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75463" y="1700213"/>
            <a:ext cx="1390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8" descr="http://www.landcoalition.org/cpl-blog/wp-content/uploads/palm-oil.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08850" y="2779713"/>
            <a:ext cx="935038"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0" descr="http://www.reallynatural.com/pictures/solar-house-front-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4438" y="4221163"/>
            <a:ext cx="1412875"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 descr="http://www.crunchgear.com/wp-content/uploads/2009/05/desert_solar.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69113" y="4149725"/>
            <a:ext cx="1374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7"/>
          <p:cNvSpPr>
            <a:spLocks noChangeArrowheads="1"/>
          </p:cNvSpPr>
          <p:nvPr/>
        </p:nvSpPr>
        <p:spPr bwMode="auto">
          <a:xfrm>
            <a:off x="34925" y="32702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r>
              <a:rPr lang="en-US" altLang="en-US" b="1">
                <a:latin typeface="Microsoft Sans Serif" pitchFamily="34" charset="0"/>
              </a:rPr>
              <a:t>Multiple Pathways to “Low Carbon Development”</a:t>
            </a:r>
          </a:p>
          <a:p>
            <a:r>
              <a:rPr lang="en-US" altLang="en-US" sz="2000" b="1">
                <a:latin typeface="Microsoft Sans Serif" pitchFamily="34" charset="0"/>
              </a:rPr>
              <a:t>- What? For who? How?</a:t>
            </a:r>
          </a:p>
          <a:p>
            <a:r>
              <a:rPr lang="en-US" altLang="en-US" sz="2000" b="1">
                <a:latin typeface="Microsoft Sans Serif" pitchFamily="34" charset="0"/>
              </a:rPr>
              <a:t>- Multiple configurations of energy services, access, behaviour, technologies….</a:t>
            </a:r>
          </a:p>
        </p:txBody>
      </p:sp>
      <p:sp>
        <p:nvSpPr>
          <p:cNvPr id="15374" name="Rectangle 3"/>
          <p:cNvSpPr>
            <a:spLocks noChangeArrowheads="1"/>
          </p:cNvSpPr>
          <p:nvPr/>
        </p:nvSpPr>
        <p:spPr bwMode="auto">
          <a:xfrm>
            <a:off x="107950" y="559911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US" altLang="en-US" sz="2000" b="1"/>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2" descr="tree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998663"/>
            <a:ext cx="5292725"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3"/>
          <p:cNvSpPr>
            <a:spLocks noChangeArrowheads="1"/>
          </p:cNvSpPr>
          <p:nvPr/>
        </p:nvSpPr>
        <p:spPr bwMode="auto">
          <a:xfrm>
            <a:off x="107950" y="2600325"/>
            <a:ext cx="8926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r>
              <a:rPr lang="en-GB" altLang="en-US" b="1">
                <a:latin typeface="Microsoft Sans Serif" pitchFamily="34" charset="0"/>
              </a:rPr>
              <a:t>Intended and unintended processes and power </a:t>
            </a:r>
            <a:r>
              <a:rPr lang="ja-JP" altLang="en-GB" b="1">
                <a:latin typeface="Microsoft Sans Serif" pitchFamily="34" charset="0"/>
              </a:rPr>
              <a:t>‘</a:t>
            </a:r>
            <a:r>
              <a:rPr lang="en-GB" altLang="ja-JP" b="1">
                <a:latin typeface="Microsoft Sans Serif" pitchFamily="34" charset="0"/>
              </a:rPr>
              <a:t>close down</a:t>
            </a:r>
            <a:r>
              <a:rPr lang="ja-JP" altLang="en-GB" b="1">
                <a:latin typeface="Microsoft Sans Serif" pitchFamily="34" charset="0"/>
              </a:rPr>
              <a:t>’</a:t>
            </a:r>
            <a:r>
              <a:rPr lang="en-GB" altLang="ja-JP" b="1">
                <a:latin typeface="Microsoft Sans Serif" pitchFamily="34" charset="0"/>
              </a:rPr>
              <a:t> pathways</a:t>
            </a:r>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endParaRPr lang="en-GB" altLang="en-US" sz="2000" b="1"/>
          </a:p>
          <a:p>
            <a:r>
              <a:rPr lang="en-US" altLang="en-US" sz="2000" b="1"/>
              <a:t>	  	</a:t>
            </a:r>
            <a:endParaRPr lang="en-US" altLang="en-US" sz="2000"/>
          </a:p>
        </p:txBody>
      </p:sp>
      <p:pic>
        <p:nvPicPr>
          <p:cNvPr id="17411" name="Picture 2" descr="http://www.countryliving.com/cm/countryliving/images/shower-head1-de-482942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1711325"/>
            <a:ext cx="94773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2" descr="http://www.whatsonxiamen.com/news_images/8793_carb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863" y="1700213"/>
            <a:ext cx="13541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700213"/>
            <a:ext cx="14081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pic>
        <p:nvPicPr>
          <p:cNvPr id="17414" name="Picture 6" descr="http://www.meteorologynews.com/wp-content/uploads/2009/01/offshorewindturbin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5463" y="1700213"/>
            <a:ext cx="1390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http://www.landcoalition.org/cpl-blog/wp-content/uploads/palm-oi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8850" y="2779713"/>
            <a:ext cx="935038"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2" descr="http://www.crunchgear.com/wp-content/uploads/2009/05/desert_sola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69113" y="4149725"/>
            <a:ext cx="1374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7"/>
          <p:cNvSpPr>
            <a:spLocks noChangeArrowheads="1"/>
          </p:cNvSpPr>
          <p:nvPr/>
        </p:nvSpPr>
        <p:spPr bwMode="auto">
          <a:xfrm>
            <a:off x="34925" y="-26988"/>
            <a:ext cx="914400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bg1"/>
                </a:solidFill>
                <a:latin typeface="Times" pitchFamily="-84" charset="0"/>
                <a:ea typeface="MS PGothic" pitchFamily="34" charset="-128"/>
              </a:defRPr>
            </a:lvl1pPr>
            <a:lvl2pPr marL="742950" indent="-285750">
              <a:defRPr sz="2400">
                <a:solidFill>
                  <a:schemeClr val="bg1"/>
                </a:solidFill>
                <a:latin typeface="Times" pitchFamily="-84" charset="0"/>
                <a:ea typeface="MS PGothic" pitchFamily="34" charset="-128"/>
              </a:defRPr>
            </a:lvl2pPr>
            <a:lvl3pPr marL="1143000" indent="-228600">
              <a:defRPr sz="2400">
                <a:solidFill>
                  <a:schemeClr val="bg1"/>
                </a:solidFill>
                <a:latin typeface="Times" pitchFamily="-84" charset="0"/>
                <a:ea typeface="MS PGothic" pitchFamily="34" charset="-128"/>
              </a:defRPr>
            </a:lvl3pPr>
            <a:lvl4pPr marL="1600200" indent="-228600">
              <a:defRPr sz="2400">
                <a:solidFill>
                  <a:schemeClr val="bg1"/>
                </a:solidFill>
                <a:latin typeface="Times" pitchFamily="-84" charset="0"/>
                <a:ea typeface="MS PGothic" pitchFamily="34" charset="-128"/>
              </a:defRPr>
            </a:lvl4pPr>
            <a:lvl5pPr marL="2057400" indent="-228600">
              <a:defRPr sz="2400">
                <a:solidFill>
                  <a:schemeClr val="bg1"/>
                </a:solidFill>
                <a:latin typeface="Times" pitchFamily="-84" charset="0"/>
                <a:ea typeface="MS PGothic" pitchFamily="34" charset="-128"/>
              </a:defRPr>
            </a:lvl5pPr>
            <a:lvl6pPr marL="2514600" indent="-228600" eaLnBrk="0" fontAlgn="base" hangingPunct="0">
              <a:spcBef>
                <a:spcPct val="20000"/>
              </a:spcBef>
              <a:spcAft>
                <a:spcPct val="0"/>
              </a:spcAft>
              <a:defRPr sz="2400">
                <a:solidFill>
                  <a:schemeClr val="bg1"/>
                </a:solidFill>
                <a:latin typeface="Times" pitchFamily="-84" charset="0"/>
                <a:ea typeface="MS PGothic" pitchFamily="34" charset="-128"/>
              </a:defRPr>
            </a:lvl6pPr>
            <a:lvl7pPr marL="2971800" indent="-228600" eaLnBrk="0" fontAlgn="base" hangingPunct="0">
              <a:spcBef>
                <a:spcPct val="20000"/>
              </a:spcBef>
              <a:spcAft>
                <a:spcPct val="0"/>
              </a:spcAft>
              <a:defRPr sz="2400">
                <a:solidFill>
                  <a:schemeClr val="bg1"/>
                </a:solidFill>
                <a:latin typeface="Times" pitchFamily="-84" charset="0"/>
                <a:ea typeface="MS PGothic" pitchFamily="34" charset="-128"/>
              </a:defRPr>
            </a:lvl7pPr>
            <a:lvl8pPr marL="3429000" indent="-228600" eaLnBrk="0" fontAlgn="base" hangingPunct="0">
              <a:spcBef>
                <a:spcPct val="20000"/>
              </a:spcBef>
              <a:spcAft>
                <a:spcPct val="0"/>
              </a:spcAft>
              <a:defRPr sz="2400">
                <a:solidFill>
                  <a:schemeClr val="bg1"/>
                </a:solidFill>
                <a:latin typeface="Times" pitchFamily="-84" charset="0"/>
                <a:ea typeface="MS PGothic" pitchFamily="34" charset="-128"/>
              </a:defRPr>
            </a:lvl8pPr>
            <a:lvl9pPr marL="3886200" indent="-228600" eaLnBrk="0" fontAlgn="base" hangingPunct="0">
              <a:spcBef>
                <a:spcPct val="20000"/>
              </a:spcBef>
              <a:spcAft>
                <a:spcPct val="0"/>
              </a:spcAft>
              <a:defRPr sz="2400">
                <a:solidFill>
                  <a:schemeClr val="bg1"/>
                </a:solidFill>
                <a:latin typeface="Times" pitchFamily="-84" charset="0"/>
                <a:ea typeface="MS PGothic" pitchFamily="34" charset="-128"/>
              </a:defRPr>
            </a:lvl9pPr>
          </a:lstStyle>
          <a:p>
            <a:endParaRPr lang="en-US" altLang="en-US" sz="2800" b="1"/>
          </a:p>
        </p:txBody>
      </p:sp>
      <p:sp>
        <p:nvSpPr>
          <p:cNvPr id="14" name="TextBox 13"/>
          <p:cNvSpPr txBox="1"/>
          <p:nvPr/>
        </p:nvSpPr>
        <p:spPr>
          <a:xfrm>
            <a:off x="2124075" y="5337175"/>
            <a:ext cx="4745038" cy="400050"/>
          </a:xfrm>
          <a:prstGeom prst="rect">
            <a:avLst/>
          </a:prstGeom>
          <a:noFill/>
        </p:spPr>
        <p:txBody>
          <a:bodyPr>
            <a:spAutoFit/>
          </a:bodyPr>
          <a:lstStyle/>
          <a:p>
            <a:pPr>
              <a:defRPr/>
            </a:pPr>
            <a:r>
              <a:rPr lang="en-GB" sz="2000" dirty="0">
                <a:latin typeface="+mj-lt"/>
                <a:ea typeface="+mn-ea"/>
                <a:cs typeface="Times New Roman" pitchFamily="18" charset="0"/>
              </a:rPr>
              <a:t>Social expectations, cultural norms</a:t>
            </a:r>
          </a:p>
        </p:txBody>
      </p:sp>
      <p:grpSp>
        <p:nvGrpSpPr>
          <p:cNvPr id="2" name="Group 14"/>
          <p:cNvGrpSpPr>
            <a:grpSpLocks/>
          </p:cNvGrpSpPr>
          <p:nvPr/>
        </p:nvGrpSpPr>
        <p:grpSpPr bwMode="auto">
          <a:xfrm>
            <a:off x="-73025" y="3309938"/>
            <a:ext cx="1630363" cy="2306637"/>
            <a:chOff x="-72516" y="3309938"/>
            <a:chExt cx="1629772" cy="2306451"/>
          </a:xfrm>
        </p:grpSpPr>
        <p:pic>
          <p:nvPicPr>
            <p:cNvPr id="17420" name="Picture 2" descr="http://www.dryerswashingmachines.com/images/samsung-washing-machin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950" y="3309938"/>
              <a:ext cx="9207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516" y="4473116"/>
              <a:ext cx="1629772" cy="114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pic>
      </p:gr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ussex_template_blank">
  <a:themeElements>
    <a:clrScheme name="Custom 2">
      <a:dk1>
        <a:srgbClr val="000000"/>
      </a:dk1>
      <a:lt1>
        <a:srgbClr val="004846"/>
      </a:lt1>
      <a:dk2>
        <a:srgbClr val="FFFFFF"/>
      </a:dk2>
      <a:lt2>
        <a:srgbClr val="808080"/>
      </a:lt2>
      <a:accent1>
        <a:srgbClr val="40BA12"/>
      </a:accent1>
      <a:accent2>
        <a:srgbClr val="658E92"/>
      </a:accent2>
      <a:accent3>
        <a:srgbClr val="AAB1B0"/>
      </a:accent3>
      <a:accent4>
        <a:srgbClr val="000000"/>
      </a:accent4>
      <a:accent5>
        <a:srgbClr val="CBD9D9"/>
      </a:accent5>
      <a:accent6>
        <a:srgbClr val="5B8084"/>
      </a:accent6>
      <a:hlink>
        <a:srgbClr val="326065"/>
      </a:hlink>
      <a:folHlink>
        <a:srgbClr val="10393E"/>
      </a:folHlink>
    </a:clrScheme>
    <a:fontScheme name="Sussex_template_blank">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1588"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GB" sz="2400" b="0" i="0" u="none" strike="noStrike" cap="none" normalizeH="0" baseline="0" smtClean="0">
            <a:ln>
              <a:noFill/>
            </a:ln>
            <a:solidFill>
              <a:schemeClr val="bg1"/>
            </a:solidFill>
            <a:effectLst/>
            <a:latin typeface="Times" pitchFamily="18" charset="0"/>
            <a:cs typeface="Times New Roman" pitchFamily="18" charset="0"/>
          </a:defRPr>
        </a:defPPr>
      </a:lstStyle>
    </a:spDef>
    <a:lnDef>
      <a:spPr bwMode="auto">
        <a:xfrm>
          <a:off x="0" y="0"/>
          <a:ext cx="1" cy="1"/>
        </a:xfrm>
        <a:custGeom>
          <a:avLst/>
          <a:gdLst/>
          <a:ahLst/>
          <a:cxnLst/>
          <a:rect l="0" t="0" r="0" b="0"/>
          <a:pathLst/>
        </a:custGeom>
        <a:solidFill>
          <a:srgbClr val="000000"/>
        </a:solidFill>
        <a:ln w="1588"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GB" sz="2400" b="0" i="0" u="none" strike="noStrike" cap="none" normalizeH="0" baseline="0" smtClean="0">
            <a:ln>
              <a:noFill/>
            </a:ln>
            <a:solidFill>
              <a:schemeClr val="bg1"/>
            </a:solidFill>
            <a:effectLst/>
            <a:latin typeface="Times" pitchFamily="18" charset="0"/>
            <a:cs typeface="Times New Roman" pitchFamily="18" charset="0"/>
          </a:defRPr>
        </a:defPPr>
      </a:lstStyle>
    </a:lnDef>
  </a:objectDefaults>
  <a:extraClrSchemeLst>
    <a:extraClrScheme>
      <a:clrScheme name="Sussex_template_blank 1">
        <a:dk1>
          <a:srgbClr val="000000"/>
        </a:dk1>
        <a:lt1>
          <a:srgbClr val="004846"/>
        </a:lt1>
        <a:dk2>
          <a:srgbClr val="FFFFFF"/>
        </a:dk2>
        <a:lt2>
          <a:srgbClr val="808080"/>
        </a:lt2>
        <a:accent1>
          <a:srgbClr val="9BB9BA"/>
        </a:accent1>
        <a:accent2>
          <a:srgbClr val="658E92"/>
        </a:accent2>
        <a:accent3>
          <a:srgbClr val="AAB1B0"/>
        </a:accent3>
        <a:accent4>
          <a:srgbClr val="000000"/>
        </a:accent4>
        <a:accent5>
          <a:srgbClr val="CBD9D9"/>
        </a:accent5>
        <a:accent6>
          <a:srgbClr val="5B8084"/>
        </a:accent6>
        <a:hlink>
          <a:srgbClr val="326065"/>
        </a:hlink>
        <a:folHlink>
          <a:srgbClr val="10393E"/>
        </a:folHlink>
      </a:clrScheme>
      <a:clrMap bg1="lt1" tx1="dk1" bg2="lt2" tx2="dk2" accent1="accent1" accent2="accent2" accent3="accent3" accent4="accent4" accent5="accent5" accent6="accent6" hlink="hlink" folHlink="folHlink"/>
    </a:extraClrScheme>
    <a:extraClrScheme>
      <a:clrScheme name="Sussex_template_blank 2">
        <a:dk1>
          <a:srgbClr val="FFCC00"/>
        </a:dk1>
        <a:lt1>
          <a:srgbClr val="FF9900"/>
        </a:lt1>
        <a:dk2>
          <a:srgbClr val="FF6600"/>
        </a:dk2>
        <a:lt2>
          <a:srgbClr val="FFFD00"/>
        </a:lt2>
        <a:accent1>
          <a:srgbClr val="008080"/>
        </a:accent1>
        <a:accent2>
          <a:srgbClr val="33CCCC"/>
        </a:accent2>
        <a:accent3>
          <a:srgbClr val="FFB8AA"/>
        </a:accent3>
        <a:accent4>
          <a:srgbClr val="DA8200"/>
        </a:accent4>
        <a:accent5>
          <a:srgbClr val="AAC0C0"/>
        </a:accent5>
        <a:accent6>
          <a:srgbClr val="2DB9B9"/>
        </a:accent6>
        <a:hlink>
          <a:srgbClr val="00FFFF"/>
        </a:hlink>
        <a:folHlink>
          <a:srgbClr val="CCFF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 SEG-STEPS-Tyndall template">
  <a:themeElements>
    <a:clrScheme name="SEG sussex template 1">
      <a:dk1>
        <a:srgbClr val="000000"/>
      </a:dk1>
      <a:lt1>
        <a:srgbClr val="004846"/>
      </a:lt1>
      <a:dk2>
        <a:srgbClr val="FFFFFF"/>
      </a:dk2>
      <a:lt2>
        <a:srgbClr val="808080"/>
      </a:lt2>
      <a:accent1>
        <a:srgbClr val="9BB9BA"/>
      </a:accent1>
      <a:accent2>
        <a:srgbClr val="658E92"/>
      </a:accent2>
      <a:accent3>
        <a:srgbClr val="AAB1B0"/>
      </a:accent3>
      <a:accent4>
        <a:srgbClr val="000000"/>
      </a:accent4>
      <a:accent5>
        <a:srgbClr val="CBD9D9"/>
      </a:accent5>
      <a:accent6>
        <a:srgbClr val="5B8084"/>
      </a:accent6>
      <a:hlink>
        <a:srgbClr val="326065"/>
      </a:hlink>
      <a:folHlink>
        <a:srgbClr val="10393E"/>
      </a:folHlink>
    </a:clrScheme>
    <a:fontScheme name="SEG sussex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1588"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GB" sz="1800" b="0" i="0" u="none" strike="noStrike" cap="none" normalizeH="0" baseline="0" smtClean="0">
            <a:ln>
              <a:noFill/>
            </a:ln>
            <a:solidFill>
              <a:schemeClr val="bg1"/>
            </a:solidFill>
            <a:effectLst/>
            <a:latin typeface="Times" pitchFamily="18" charset="0"/>
            <a:cs typeface="Times New Roman" pitchFamily="18" charset="0"/>
          </a:defRPr>
        </a:defPPr>
      </a:lstStyle>
    </a:spDef>
    <a:lnDef>
      <a:spPr bwMode="auto">
        <a:xfrm>
          <a:off x="0" y="0"/>
          <a:ext cx="1" cy="1"/>
        </a:xfrm>
        <a:custGeom>
          <a:avLst/>
          <a:gdLst/>
          <a:ahLst/>
          <a:cxnLst/>
          <a:rect l="0" t="0" r="0" b="0"/>
          <a:pathLst/>
        </a:custGeom>
        <a:solidFill>
          <a:srgbClr val="000000"/>
        </a:solidFill>
        <a:ln w="1588"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GB" sz="1800" b="0" i="0" u="none" strike="noStrike" cap="none" normalizeH="0" baseline="0" smtClean="0">
            <a:ln>
              <a:noFill/>
            </a:ln>
            <a:solidFill>
              <a:schemeClr val="bg1"/>
            </a:solidFill>
            <a:effectLst/>
            <a:latin typeface="Times" pitchFamily="18" charset="0"/>
            <a:cs typeface="Times New Roman" pitchFamily="18" charset="0"/>
          </a:defRPr>
        </a:defPPr>
      </a:lstStyle>
    </a:lnDef>
  </a:objectDefaults>
  <a:extraClrSchemeLst>
    <a:extraClrScheme>
      <a:clrScheme name="SEG sussex template 1">
        <a:dk1>
          <a:srgbClr val="000000"/>
        </a:dk1>
        <a:lt1>
          <a:srgbClr val="004846"/>
        </a:lt1>
        <a:dk2>
          <a:srgbClr val="FFFFFF"/>
        </a:dk2>
        <a:lt2>
          <a:srgbClr val="808080"/>
        </a:lt2>
        <a:accent1>
          <a:srgbClr val="9BB9BA"/>
        </a:accent1>
        <a:accent2>
          <a:srgbClr val="658E92"/>
        </a:accent2>
        <a:accent3>
          <a:srgbClr val="AAB1B0"/>
        </a:accent3>
        <a:accent4>
          <a:srgbClr val="000000"/>
        </a:accent4>
        <a:accent5>
          <a:srgbClr val="CBD9D9"/>
        </a:accent5>
        <a:accent6>
          <a:srgbClr val="5B8084"/>
        </a:accent6>
        <a:hlink>
          <a:srgbClr val="326065"/>
        </a:hlink>
        <a:folHlink>
          <a:srgbClr val="10393E"/>
        </a:folHlink>
      </a:clrScheme>
      <a:clrMap bg1="lt1" tx1="dk1" bg2="lt2" tx2="dk2" accent1="accent1" accent2="accent2" accent3="accent3" accent4="accent4" accent5="accent5" accent6="accent6" hlink="hlink" folHlink="folHlink"/>
    </a:extraClrScheme>
    <a:extraClrScheme>
      <a:clrScheme name="SEG sussex template 2">
        <a:dk1>
          <a:srgbClr val="FFCC00"/>
        </a:dk1>
        <a:lt1>
          <a:srgbClr val="FF9900"/>
        </a:lt1>
        <a:dk2>
          <a:srgbClr val="FF6600"/>
        </a:dk2>
        <a:lt2>
          <a:srgbClr val="FFFD00"/>
        </a:lt2>
        <a:accent1>
          <a:srgbClr val="008080"/>
        </a:accent1>
        <a:accent2>
          <a:srgbClr val="33CCCC"/>
        </a:accent2>
        <a:accent3>
          <a:srgbClr val="FFB8AA"/>
        </a:accent3>
        <a:accent4>
          <a:srgbClr val="DA8200"/>
        </a:accent4>
        <a:accent5>
          <a:srgbClr val="AAC0C0"/>
        </a:accent5>
        <a:accent6>
          <a:srgbClr val="2DB9B9"/>
        </a:accent6>
        <a:hlink>
          <a:srgbClr val="00FFFF"/>
        </a:hlink>
        <a:folHlink>
          <a:srgbClr val="CCFF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107</TotalTime>
  <Words>1283</Words>
  <Application>Microsoft Macintosh PowerPoint</Application>
  <PresentationFormat>On-screen Show (4:3)</PresentationFormat>
  <Paragraphs>271</Paragraphs>
  <Slides>21</Slides>
  <Notes>18</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Sussex_template_blank</vt:lpstr>
      <vt:lpstr>Presentation - SEG-STEPS-Tyndall template</vt:lpstr>
      <vt:lpstr>PowerPoint Presentation</vt:lpstr>
      <vt:lpstr>PowerPoint Presentation</vt:lpstr>
      <vt:lpstr> Overview</vt:lpstr>
      <vt:lpstr>Case study</vt:lpstr>
      <vt:lpstr>Research questions</vt:lpstr>
      <vt:lpstr>Methodology</vt:lpstr>
      <vt:lpstr>PowerPoint Presentation</vt:lpstr>
      <vt:lpstr>PowerPoint Presentation</vt:lpstr>
      <vt:lpstr>PowerPoint Presentation</vt:lpstr>
      <vt:lpstr>PowerPoint Presentation</vt:lpstr>
      <vt:lpstr>PowerPoint Presentation</vt:lpstr>
      <vt:lpstr>PowerPoint Presentation</vt:lpstr>
      <vt:lpstr>Dominant framing: Hardware financing </vt:lpstr>
      <vt:lpstr>PowerPoint Presentation</vt:lpstr>
      <vt:lpstr>CDM project investment per tonne CO2 emissions</vt:lpstr>
      <vt:lpstr>PowerPoint Presentation</vt:lpstr>
      <vt:lpstr>Alternative framing:  Building indigenous technological capacities within innovation systems</vt:lpstr>
      <vt:lpstr>PowerPoint Presentation</vt:lpstr>
      <vt:lpstr>Socio-technical nature of change &amp; development</vt:lpstr>
      <vt:lpstr>Socio-technical nature of change &amp; development</vt:lpstr>
      <vt:lpstr>PowerPoint Presentation</vt:lpstr>
    </vt:vector>
  </TitlesOfParts>
  <Company>University of Sussex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GSTN microgen sep 04</dc:title>
  <dc:creator>Jim Watson</dc:creator>
  <cp:lastModifiedBy>David Ockwell</cp:lastModifiedBy>
  <cp:revision>2004</cp:revision>
  <cp:lastPrinted>2014-02-25T09:56:51Z</cp:lastPrinted>
  <dcterms:created xsi:type="dcterms:W3CDTF">2004-04-23T15:39:26Z</dcterms:created>
  <dcterms:modified xsi:type="dcterms:W3CDTF">2015-02-03T10:39:40Z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68402920</vt:i4>
  </property>
  <property fmtid="{D5CDD505-2E9C-101B-9397-08002B2CF9AE}" pid="3" name="_NewReviewCycle">
    <vt:lpwstr/>
  </property>
  <property fmtid="{D5CDD505-2E9C-101B-9397-08002B2CF9AE}" pid="4" name="_EmailSubject">
    <vt:lpwstr>slides for tomo</vt:lpwstr>
  </property>
  <property fmtid="{D5CDD505-2E9C-101B-9397-08002B2CF9AE}" pid="5" name="_AuthorEmail">
    <vt:lpwstr>R.P.Byrne@sussex.ac.uk</vt:lpwstr>
  </property>
  <property fmtid="{D5CDD505-2E9C-101B-9397-08002B2CF9AE}" pid="6" name="_AuthorEmailDisplayName">
    <vt:lpwstr>Robert Byrne</vt:lpwstr>
  </property>
  <property fmtid="{D5CDD505-2E9C-101B-9397-08002B2CF9AE}" pid="7" name="_PreviousAdHocReviewCycleID">
    <vt:i4>1133176572</vt:i4>
  </property>
</Properties>
</file>