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2.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303" r:id="rId3"/>
    <p:sldId id="296" r:id="rId4"/>
    <p:sldId id="374" r:id="rId5"/>
    <p:sldId id="361" r:id="rId6"/>
    <p:sldId id="388" r:id="rId7"/>
    <p:sldId id="380" r:id="rId8"/>
    <p:sldId id="340" r:id="rId9"/>
    <p:sldId id="345" r:id="rId10"/>
    <p:sldId id="346" r:id="rId11"/>
    <p:sldId id="367" r:id="rId12"/>
    <p:sldId id="379" r:id="rId13"/>
    <p:sldId id="378" r:id="rId14"/>
    <p:sldId id="387" r:id="rId15"/>
    <p:sldId id="376" r:id="rId16"/>
    <p:sldId id="385" r:id="rId17"/>
    <p:sldId id="389" r:id="rId18"/>
    <p:sldId id="381" r:id="rId19"/>
  </p:sldIdLst>
  <p:sldSz cx="9144000" cy="6858000" type="screen4x3"/>
  <p:notesSz cx="67945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32785E4-766C-4318-9945-FBA6A95FC1BB}">
          <p14:sldIdLst>
            <p14:sldId id="256"/>
            <p14:sldId id="303"/>
            <p14:sldId id="296"/>
            <p14:sldId id="374"/>
            <p14:sldId id="361"/>
            <p14:sldId id="388"/>
            <p14:sldId id="380"/>
            <p14:sldId id="340"/>
            <p14:sldId id="345"/>
            <p14:sldId id="346"/>
            <p14:sldId id="367"/>
            <p14:sldId id="379"/>
            <p14:sldId id="378"/>
            <p14:sldId id="387"/>
            <p14:sldId id="376"/>
            <p14:sldId id="385"/>
            <p14:sldId id="389"/>
            <p14:sldId id="381"/>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ULKELEY H.A." initials="BH" lastIdx="7" clrIdx="0"/>
  <p:cmAuthor id="1" name="Peter Newell" initials="PN"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712" y="-96"/>
      </p:cViewPr>
      <p:guideLst>
        <p:guide orient="horz" pos="2160"/>
        <p:guide pos="2880"/>
      </p:guideLst>
    </p:cSldViewPr>
  </p:slideViewPr>
  <p:notesTextViewPr>
    <p:cViewPr>
      <p:scale>
        <a:sx n="1" d="1"/>
        <a:sy n="1" d="1"/>
      </p:scale>
      <p:origin x="0" y="0"/>
    </p:cViewPr>
  </p:notesTextViewPr>
  <p:sorterViewPr>
    <p:cViewPr>
      <p:scale>
        <a:sx n="100" d="100"/>
        <a:sy n="100" d="100"/>
      </p:scale>
      <p:origin x="0" y="-1122"/>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commentAuthors" Target="commentAuthors.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06-26T07:03:38.349" idx="4">
    <p:pos x="6162" y="589"/>
    <p:text>we could use the term regime without going into all of the theorising transitions stuff, as I think people will be familiar enough with it? or just stick with energy system? socio-technical system?</p:text>
  </p:cm>
  <p:cm authorId="0" dt="2014-06-26T07:05:31.402" idx="5">
    <p:pos x="-480" y="366"/>
    <p:text>we would want to make the point here that if we shift perspective from thinking about energy as a natural resource to thinking about how energy systems are socio-technical, consituted and governed through co-evolution, creating particular configurations that gain momementum as well as different spaces for innovation/niches, allows us to say more about what role RP are playing than if we focus on exploitation of natural resources alone?</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4-06-26T07:03:38.349" idx="6">
    <p:pos x="6162" y="589"/>
    <p:text>we could use the term regime without going into all of the theorising transitions stuff, as I think people will be familiar enough with it? or just stick with energy system? socio-technical system?</p:text>
  </p:cm>
  <p:cm authorId="0" dt="2014-06-26T07:05:31.402" idx="7">
    <p:pos x="-480" y="366"/>
    <p:text>we would want to make the point here that if we shift perspective from thinking about energy as a natural resource to thinking about how energy systems are socio-technical, consituted and governed through co-evolution, creating particular configurations that gain momementum as well as different spaces for innovation/niches, allows us to say more about what role RP are playing than if we focus on exploitation of natural resources alone?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702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48645" y="0"/>
            <a:ext cx="2944283" cy="497020"/>
          </a:xfrm>
          <a:prstGeom prst="rect">
            <a:avLst/>
          </a:prstGeom>
        </p:spPr>
        <p:txBody>
          <a:bodyPr vert="horz" lIns="91440" tIns="45720" rIns="91440" bIns="45720" rtlCol="0"/>
          <a:lstStyle>
            <a:lvl1pPr algn="r">
              <a:defRPr sz="1200"/>
            </a:lvl1pPr>
          </a:lstStyle>
          <a:p>
            <a:fld id="{514870B8-97E9-491E-8A2A-278C4477455F}" type="datetimeFigureOut">
              <a:rPr lang="en-GB" smtClean="0"/>
              <a:t>03/02/15</a:t>
            </a:fld>
            <a:endParaRPr lang="en-GB" dirty="0"/>
          </a:p>
        </p:txBody>
      </p:sp>
      <p:sp>
        <p:nvSpPr>
          <p:cNvPr id="4" name="Slide Image Placeholder 3"/>
          <p:cNvSpPr>
            <a:spLocks noGrp="1" noRot="1" noChangeAspect="1"/>
          </p:cNvSpPr>
          <p:nvPr>
            <p:ph type="sldImg" idx="2"/>
          </p:nvPr>
        </p:nvSpPr>
        <p:spPr>
          <a:xfrm>
            <a:off x="1168400" y="1238250"/>
            <a:ext cx="4457700" cy="334327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450" y="4767262"/>
            <a:ext cx="5435600" cy="390048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08981"/>
            <a:ext cx="2944283" cy="497019"/>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48645" y="9408981"/>
            <a:ext cx="2944283" cy="497019"/>
          </a:xfrm>
          <a:prstGeom prst="rect">
            <a:avLst/>
          </a:prstGeom>
        </p:spPr>
        <p:txBody>
          <a:bodyPr vert="horz" lIns="91440" tIns="45720" rIns="91440" bIns="45720" rtlCol="0" anchor="b"/>
          <a:lstStyle>
            <a:lvl1pPr algn="r">
              <a:defRPr sz="1200"/>
            </a:lvl1pPr>
          </a:lstStyle>
          <a:p>
            <a:fld id="{B571EC5F-7962-4A0A-9874-B458F2D8A6C3}" type="slidenum">
              <a:rPr lang="en-GB" smtClean="0"/>
              <a:t>‹#›</a:t>
            </a:fld>
            <a:endParaRPr lang="en-GB" dirty="0"/>
          </a:p>
        </p:txBody>
      </p:sp>
    </p:spTree>
    <p:extLst>
      <p:ext uri="{BB962C8B-B14F-4D97-AF65-F5344CB8AC3E}">
        <p14:creationId xmlns:p14="http://schemas.microsoft.com/office/powerpoint/2010/main" val="893370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Lucy, Wei</a:t>
            </a:r>
            <a:endParaRPr lang="en-GB" dirty="0"/>
          </a:p>
        </p:txBody>
      </p:sp>
      <p:sp>
        <p:nvSpPr>
          <p:cNvPr id="4" name="Slide Number Placeholder 3"/>
          <p:cNvSpPr>
            <a:spLocks noGrp="1"/>
          </p:cNvSpPr>
          <p:nvPr>
            <p:ph type="sldNum" sz="quarter" idx="10"/>
          </p:nvPr>
        </p:nvSpPr>
        <p:spPr/>
        <p:txBody>
          <a:bodyPr/>
          <a:lstStyle/>
          <a:p>
            <a:fld id="{B571EC5F-7962-4A0A-9874-B458F2D8A6C3}" type="slidenum">
              <a:rPr lang="en-GB" smtClean="0"/>
              <a:t>1</a:t>
            </a:fld>
            <a:endParaRPr lang="en-GB" dirty="0"/>
          </a:p>
        </p:txBody>
      </p:sp>
    </p:spTree>
    <p:extLst>
      <p:ext uri="{BB962C8B-B14F-4D97-AF65-F5344CB8AC3E}">
        <p14:creationId xmlns:p14="http://schemas.microsoft.com/office/powerpoint/2010/main" val="10414874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GB" sz="1200" b="1" dirty="0" smtClean="0">
                <a:solidFill>
                  <a:srgbClr val="00B0F0"/>
                </a:solidFill>
              </a:rPr>
              <a:t>‘Transnational governmentality</a:t>
            </a:r>
            <a:r>
              <a:rPr lang="en-GB" sz="1200" dirty="0" smtClean="0"/>
              <a:t>’  (e.g. global actors such as WTO/IMF), intervention from external agencies in state spaces (including from the ‘rising powers’)</a:t>
            </a:r>
          </a:p>
          <a:p>
            <a:pPr marL="0" indent="0">
              <a:spcBef>
                <a:spcPts val="0"/>
              </a:spcBef>
              <a:buNone/>
            </a:pPr>
            <a:endParaRPr lang="en-GB" sz="1200" dirty="0" smtClean="0"/>
          </a:p>
          <a:p>
            <a:pPr>
              <a:spcBef>
                <a:spcPts val="0"/>
              </a:spcBef>
            </a:pPr>
            <a:r>
              <a:rPr lang="en-GB" sz="1200" dirty="0" smtClean="0"/>
              <a:t>The </a:t>
            </a:r>
            <a:r>
              <a:rPr lang="en-GB" sz="1200" b="1" dirty="0" smtClean="0">
                <a:solidFill>
                  <a:srgbClr val="00B0F0"/>
                </a:solidFill>
              </a:rPr>
              <a:t>Minerals Energy Complex </a:t>
            </a:r>
            <a:r>
              <a:rPr lang="en-GB" sz="1200" dirty="0" smtClean="0"/>
              <a:t>(MEC) linking </a:t>
            </a:r>
            <a:r>
              <a:rPr lang="en-GB" sz="1200" dirty="0" smtClean="0">
                <a:solidFill>
                  <a:srgbClr val="00B0F0"/>
                </a:solidFill>
              </a:rPr>
              <a:t>South Africa’s</a:t>
            </a:r>
            <a:r>
              <a:rPr lang="en-GB" sz="1200" dirty="0" smtClean="0"/>
              <a:t> minerals &amp; energy sectors: a regime of accumulation based on low cost state-owned electricity production (via Eskom) &amp; cheap labour</a:t>
            </a:r>
          </a:p>
          <a:p>
            <a:pPr>
              <a:spcBef>
                <a:spcPts val="0"/>
              </a:spcBef>
            </a:pPr>
            <a:endParaRPr lang="en-GB" sz="1200" dirty="0" smtClean="0"/>
          </a:p>
          <a:p>
            <a:pPr>
              <a:spcBef>
                <a:spcPts val="0"/>
              </a:spcBef>
            </a:pPr>
            <a:r>
              <a:rPr lang="en-GB" sz="1200" dirty="0" smtClean="0"/>
              <a:t>The colonial export economies of </a:t>
            </a:r>
            <a:r>
              <a:rPr lang="en-GB" sz="1200" dirty="0" smtClean="0">
                <a:solidFill>
                  <a:srgbClr val="00B0F0"/>
                </a:solidFill>
              </a:rPr>
              <a:t>Mozambique</a:t>
            </a:r>
            <a:r>
              <a:rPr lang="en-GB" sz="1200" dirty="0" smtClean="0"/>
              <a:t>, the post-war &amp; post-socialist contexts of liberalisation, aid dependency &amp; the spectre of corruption/clientelism/nepotism </a:t>
            </a:r>
          </a:p>
          <a:p>
            <a:endParaRPr lang="en-GB" dirty="0"/>
          </a:p>
        </p:txBody>
      </p:sp>
      <p:sp>
        <p:nvSpPr>
          <p:cNvPr id="4" name="Slide Number Placeholder 3"/>
          <p:cNvSpPr>
            <a:spLocks noGrp="1"/>
          </p:cNvSpPr>
          <p:nvPr>
            <p:ph type="sldNum" sz="quarter" idx="10"/>
          </p:nvPr>
        </p:nvSpPr>
        <p:spPr/>
        <p:txBody>
          <a:bodyPr/>
          <a:lstStyle/>
          <a:p>
            <a:fld id="{B571EC5F-7962-4A0A-9874-B458F2D8A6C3}" type="slidenum">
              <a:rPr lang="en-GB" smtClean="0"/>
              <a:t>10</a:t>
            </a:fld>
            <a:endParaRPr lang="en-GB" dirty="0"/>
          </a:p>
        </p:txBody>
      </p:sp>
    </p:spTree>
    <p:extLst>
      <p:ext uri="{BB962C8B-B14F-4D97-AF65-F5344CB8AC3E}">
        <p14:creationId xmlns:p14="http://schemas.microsoft.com/office/powerpoint/2010/main" val="1461878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r>
              <a:rPr lang="en-GB" sz="1200" dirty="0" smtClean="0"/>
              <a:t>Suggests the need to bring PE and transitions in to conversation with one another</a:t>
            </a:r>
          </a:p>
          <a:p>
            <a:pPr>
              <a:buFont typeface="Wingdings" panose="05000000000000000000" pitchFamily="2" charset="2"/>
              <a:buNone/>
            </a:pPr>
            <a:r>
              <a:rPr lang="en-GB" sz="1200" dirty="0" smtClean="0"/>
              <a:t>Here</a:t>
            </a:r>
            <a:r>
              <a:rPr lang="en-GB" sz="1200" baseline="0" dirty="0" smtClean="0"/>
              <a:t> is our initial take on the potential and limitations of specific literatures- how build on respective strengths &amp; compensate for one anothers’ limits</a:t>
            </a:r>
            <a:endParaRPr lang="en-GB" sz="1200" dirty="0" smtClean="0"/>
          </a:p>
          <a:p>
            <a:pPr>
              <a:buFont typeface="Wingdings" panose="05000000000000000000" pitchFamily="2" charset="2"/>
              <a:buChar char="Ø"/>
            </a:pPr>
            <a:r>
              <a:rPr lang="en-GB" sz="1200" dirty="0" smtClean="0"/>
              <a:t>State capacity is often lacking (to protect niches or manage transitions) </a:t>
            </a:r>
          </a:p>
          <a:p>
            <a:pPr>
              <a:buFont typeface="Wingdings" panose="05000000000000000000" pitchFamily="2" charset="2"/>
              <a:buChar char="Ø"/>
            </a:pPr>
            <a:r>
              <a:rPr lang="en-GB" sz="1200" dirty="0" smtClean="0"/>
              <a:t>Institutions lack resources (particularly for R&amp;D)</a:t>
            </a:r>
          </a:p>
          <a:p>
            <a:pPr>
              <a:buFont typeface="Wingdings" panose="05000000000000000000" pitchFamily="2" charset="2"/>
              <a:buChar char="Ø"/>
            </a:pPr>
            <a:r>
              <a:rPr lang="en-GB" sz="1200" dirty="0" smtClean="0"/>
              <a:t>Markets &amp; infrastructural systems are under-developed</a:t>
            </a:r>
            <a:endParaRPr lang="en-GB" dirty="0"/>
          </a:p>
        </p:txBody>
      </p:sp>
      <p:sp>
        <p:nvSpPr>
          <p:cNvPr id="4" name="Slide Number Placeholder 3"/>
          <p:cNvSpPr>
            <a:spLocks noGrp="1"/>
          </p:cNvSpPr>
          <p:nvPr>
            <p:ph type="sldNum" sz="quarter" idx="10"/>
          </p:nvPr>
        </p:nvSpPr>
        <p:spPr/>
        <p:txBody>
          <a:bodyPr/>
          <a:lstStyle/>
          <a:p>
            <a:fld id="{B571EC5F-7962-4A0A-9874-B458F2D8A6C3}" type="slidenum">
              <a:rPr lang="en-GB" smtClean="0"/>
              <a:t>11</a:t>
            </a:fld>
            <a:endParaRPr lang="en-GB" dirty="0"/>
          </a:p>
        </p:txBody>
      </p:sp>
    </p:spTree>
    <p:extLst>
      <p:ext uri="{BB962C8B-B14F-4D97-AF65-F5344CB8AC3E}">
        <p14:creationId xmlns:p14="http://schemas.microsoft.com/office/powerpoint/2010/main" val="1933686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71EC5F-7962-4A0A-9874-B458F2D8A6C3}" type="slidenum">
              <a:rPr lang="en-GB" smtClean="0"/>
              <a:t>18</a:t>
            </a:fld>
            <a:endParaRPr lang="en-GB" dirty="0"/>
          </a:p>
        </p:txBody>
      </p:sp>
    </p:spTree>
    <p:extLst>
      <p:ext uri="{BB962C8B-B14F-4D97-AF65-F5344CB8AC3E}">
        <p14:creationId xmlns:p14="http://schemas.microsoft.com/office/powerpoint/2010/main" val="91876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neo-colonial plunder/grabs </a:t>
            </a:r>
            <a:endParaRPr lang="en-GB" dirty="0" smtClean="0"/>
          </a:p>
          <a:p>
            <a:r>
              <a:rPr lang="en-GB" dirty="0" smtClean="0"/>
              <a:t>Beyond extractivism-</a:t>
            </a:r>
          </a:p>
          <a:p>
            <a:r>
              <a:rPr lang="en-GB" dirty="0" smtClean="0"/>
              <a:t>Capture</a:t>
            </a:r>
            <a:r>
              <a:rPr lang="en-GB" baseline="0" dirty="0" smtClean="0"/>
              <a:t> complexity of engagement with energy systems</a:t>
            </a:r>
            <a:endParaRPr lang="en-GB" dirty="0" smtClean="0"/>
          </a:p>
        </p:txBody>
      </p:sp>
      <p:sp>
        <p:nvSpPr>
          <p:cNvPr id="4" name="Slide Number Placeholder 3"/>
          <p:cNvSpPr>
            <a:spLocks noGrp="1"/>
          </p:cNvSpPr>
          <p:nvPr>
            <p:ph type="sldNum" sz="quarter" idx="10"/>
          </p:nvPr>
        </p:nvSpPr>
        <p:spPr/>
        <p:txBody>
          <a:bodyPr/>
          <a:lstStyle/>
          <a:p>
            <a:fld id="{B571EC5F-7962-4A0A-9874-B458F2D8A6C3}" type="slidenum">
              <a:rPr lang="en-GB" smtClean="0"/>
              <a:t>2</a:t>
            </a:fld>
            <a:endParaRPr lang="en-GB" dirty="0"/>
          </a:p>
        </p:txBody>
      </p:sp>
    </p:spTree>
    <p:extLst>
      <p:ext uri="{BB962C8B-B14F-4D97-AF65-F5344CB8AC3E}">
        <p14:creationId xmlns:p14="http://schemas.microsoft.com/office/powerpoint/2010/main" val="3846510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Picture looks</a:t>
            </a:r>
            <a:r>
              <a:rPr lang="en-GB" baseline="0" dirty="0" smtClean="0"/>
              <a:t> different perhaps when we think about energy systems instead of energy as a resource</a:t>
            </a:r>
            <a:endParaRPr lang="en-GB" dirty="0"/>
          </a:p>
        </p:txBody>
      </p:sp>
      <p:sp>
        <p:nvSpPr>
          <p:cNvPr id="4" name="Slide Number Placeholder 3"/>
          <p:cNvSpPr>
            <a:spLocks noGrp="1"/>
          </p:cNvSpPr>
          <p:nvPr>
            <p:ph type="sldNum" sz="quarter" idx="10"/>
          </p:nvPr>
        </p:nvSpPr>
        <p:spPr/>
        <p:txBody>
          <a:bodyPr/>
          <a:lstStyle/>
          <a:p>
            <a:fld id="{B571EC5F-7962-4A0A-9874-B458F2D8A6C3}" type="slidenum">
              <a:rPr lang="en-GB" smtClean="0"/>
              <a:t>3</a:t>
            </a:fld>
            <a:endParaRPr lang="en-GB" dirty="0"/>
          </a:p>
        </p:txBody>
      </p:sp>
    </p:spTree>
    <p:extLst>
      <p:ext uri="{BB962C8B-B14F-4D97-AF65-F5344CB8AC3E}">
        <p14:creationId xmlns:p14="http://schemas.microsoft.com/office/powerpoint/2010/main" val="1368507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Proyectos hidroelectricos chinos</a:t>
            </a:r>
          </a:p>
          <a:p>
            <a:r>
              <a:rPr lang="en-GB" dirty="0" smtClean="0"/>
              <a:t>Interests right across the</a:t>
            </a:r>
            <a:r>
              <a:rPr lang="en-GB" baseline="0" dirty="0" smtClean="0"/>
              <a:t> region- this is just hydro</a:t>
            </a:r>
            <a:endParaRPr lang="en-GB" dirty="0"/>
          </a:p>
        </p:txBody>
      </p:sp>
      <p:sp>
        <p:nvSpPr>
          <p:cNvPr id="4" name="Slide Number Placeholder 3"/>
          <p:cNvSpPr>
            <a:spLocks noGrp="1"/>
          </p:cNvSpPr>
          <p:nvPr>
            <p:ph type="sldNum" sz="quarter" idx="10"/>
          </p:nvPr>
        </p:nvSpPr>
        <p:spPr/>
        <p:txBody>
          <a:bodyPr/>
          <a:lstStyle/>
          <a:p>
            <a:fld id="{B571EC5F-7962-4A0A-9874-B458F2D8A6C3}" type="slidenum">
              <a:rPr lang="en-GB" smtClean="0"/>
              <a:t>4</a:t>
            </a:fld>
            <a:endParaRPr lang="en-GB" dirty="0"/>
          </a:p>
        </p:txBody>
      </p:sp>
    </p:spTree>
    <p:extLst>
      <p:ext uri="{BB962C8B-B14F-4D97-AF65-F5344CB8AC3E}">
        <p14:creationId xmlns:p14="http://schemas.microsoft.com/office/powerpoint/2010/main" val="1568415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are the energy systems in need of transitions &amp; with which they are engaging</a:t>
            </a:r>
          </a:p>
          <a:p>
            <a:r>
              <a:rPr lang="en-GB" dirty="0" smtClean="0"/>
              <a:t>Very different energy systems RPs engaging with</a:t>
            </a:r>
          </a:p>
          <a:p>
            <a:r>
              <a:rPr lang="en-GB" dirty="0" smtClean="0"/>
              <a:t>Need to understand</a:t>
            </a:r>
            <a:r>
              <a:rPr lang="en-GB" baseline="0" dirty="0" smtClean="0"/>
              <a:t> context in which they’re investing in</a:t>
            </a:r>
          </a:p>
          <a:p>
            <a:r>
              <a:rPr lang="en-GB" baseline="0" dirty="0" smtClean="0"/>
              <a:t>Fine and Rustomjee- cheap black labour- virtually free electricity to mining companies</a:t>
            </a:r>
          </a:p>
          <a:p>
            <a:r>
              <a:rPr lang="en-GB" dirty="0" smtClean="0"/>
              <a:t>Coming back to Robert’s point- Moz pre-carbon</a:t>
            </a:r>
            <a:r>
              <a:rPr lang="en-GB" baseline="0" dirty="0" smtClean="0"/>
              <a:t> lock-in. Key site in that sense. SA heavily locked in- for set of historical reasons</a:t>
            </a:r>
            <a:r>
              <a:rPr lang="en-GB" dirty="0" smtClean="0"/>
              <a:t> </a:t>
            </a:r>
            <a:endParaRPr lang="en-GB" dirty="0"/>
          </a:p>
        </p:txBody>
      </p:sp>
      <p:sp>
        <p:nvSpPr>
          <p:cNvPr id="4" name="Slide Number Placeholder 3"/>
          <p:cNvSpPr>
            <a:spLocks noGrp="1"/>
          </p:cNvSpPr>
          <p:nvPr>
            <p:ph type="sldNum" sz="quarter" idx="10"/>
          </p:nvPr>
        </p:nvSpPr>
        <p:spPr/>
        <p:txBody>
          <a:bodyPr/>
          <a:lstStyle/>
          <a:p>
            <a:fld id="{B571EC5F-7962-4A0A-9874-B458F2D8A6C3}" type="slidenum">
              <a:rPr lang="en-GB" smtClean="0"/>
              <a:t>5</a:t>
            </a:fld>
            <a:endParaRPr lang="en-GB" dirty="0"/>
          </a:p>
        </p:txBody>
      </p:sp>
    </p:spTree>
    <p:extLst>
      <p:ext uri="{BB962C8B-B14F-4D97-AF65-F5344CB8AC3E}">
        <p14:creationId xmlns:p14="http://schemas.microsoft.com/office/powerpoint/2010/main" val="3763250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GB" sz="1200" dirty="0" smtClean="0"/>
              <a:t>Key stakeholders include Vale (Brazil) - has invested US$2 billion and plans for a further US$4 billion in next 5 years </a:t>
            </a:r>
          </a:p>
          <a:p>
            <a:pPr>
              <a:spcBef>
                <a:spcPts val="0"/>
              </a:spcBef>
            </a:pPr>
            <a:endParaRPr lang="en-GB" sz="1200" dirty="0" smtClean="0"/>
          </a:p>
          <a:p>
            <a:pPr>
              <a:spcBef>
                <a:spcPts val="0"/>
              </a:spcBef>
            </a:pPr>
            <a:r>
              <a:rPr lang="en-GB" sz="1200" dirty="0" smtClean="0"/>
              <a:t>Indian firms a growing presence - Tata Steel, Jindal Steel &amp; Power (JSPL), Bharat Petroleum, Videocon Industries, Coal India Ltd</a:t>
            </a:r>
          </a:p>
          <a:p>
            <a:pPr>
              <a:spcBef>
                <a:spcPts val="0"/>
              </a:spcBef>
            </a:pPr>
            <a:endParaRPr lang="en-GB" sz="1200" dirty="0" smtClean="0"/>
          </a:p>
          <a:p>
            <a:pPr>
              <a:spcBef>
                <a:spcPts val="0"/>
              </a:spcBef>
            </a:pPr>
            <a:r>
              <a:rPr lang="en-GB" sz="1200" dirty="0" smtClean="0"/>
              <a:t>Vale and JPSL have plans to construct coal-fired power stations</a:t>
            </a:r>
          </a:p>
          <a:p>
            <a:pPr>
              <a:spcBef>
                <a:spcPts val="0"/>
              </a:spcBef>
            </a:pPr>
            <a:endParaRPr lang="en-GB" sz="1200" dirty="0" smtClean="0"/>
          </a:p>
          <a:p>
            <a:pPr>
              <a:spcBef>
                <a:spcPts val="0"/>
              </a:spcBef>
            </a:pPr>
            <a:r>
              <a:rPr lang="en-GB" sz="1200" dirty="0" smtClean="0"/>
              <a:t>Indian firms (ONGC Videsh, OVL &amp; its partner Oil India, OIL) and Chinese firms (China National Petroleum Corporation) have bought stakes in offshore gas</a:t>
            </a:r>
          </a:p>
          <a:p>
            <a:endParaRPr lang="en-GB" dirty="0"/>
          </a:p>
        </p:txBody>
      </p:sp>
      <p:sp>
        <p:nvSpPr>
          <p:cNvPr id="4" name="Slide Number Placeholder 3"/>
          <p:cNvSpPr>
            <a:spLocks noGrp="1"/>
          </p:cNvSpPr>
          <p:nvPr>
            <p:ph type="sldNum" sz="quarter" idx="10"/>
          </p:nvPr>
        </p:nvSpPr>
        <p:spPr/>
        <p:txBody>
          <a:bodyPr/>
          <a:lstStyle/>
          <a:p>
            <a:fld id="{B571EC5F-7962-4A0A-9874-B458F2D8A6C3}" type="slidenum">
              <a:rPr lang="en-GB" smtClean="0"/>
              <a:t>6</a:t>
            </a:fld>
            <a:endParaRPr lang="en-GB" dirty="0"/>
          </a:p>
        </p:txBody>
      </p:sp>
    </p:spTree>
    <p:extLst>
      <p:ext uri="{BB962C8B-B14F-4D97-AF65-F5344CB8AC3E}">
        <p14:creationId xmlns:p14="http://schemas.microsoft.com/office/powerpoint/2010/main" val="1969291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are the energy systems in need of transitions &amp; with which they are engaging</a:t>
            </a:r>
          </a:p>
          <a:p>
            <a:r>
              <a:rPr lang="en-GB" dirty="0" smtClean="0"/>
              <a:t>Very different energy systems RPs engaging with</a:t>
            </a:r>
          </a:p>
          <a:p>
            <a:r>
              <a:rPr lang="en-GB" dirty="0" smtClean="0"/>
              <a:t>Need to understand</a:t>
            </a:r>
            <a:r>
              <a:rPr lang="en-GB" baseline="0" dirty="0" smtClean="0"/>
              <a:t> context in which they’re investing in</a:t>
            </a:r>
          </a:p>
          <a:p>
            <a:r>
              <a:rPr lang="en-GB" baseline="0" dirty="0" smtClean="0"/>
              <a:t>Fine and Rustomjee- cheap black labour- virtually free electricity to mining companies</a:t>
            </a:r>
          </a:p>
          <a:p>
            <a:r>
              <a:rPr lang="en-GB" dirty="0" smtClean="0"/>
              <a:t>Coming back to Robert’s point- Moz pre-carbon</a:t>
            </a:r>
            <a:r>
              <a:rPr lang="en-GB" baseline="0" dirty="0" smtClean="0"/>
              <a:t> lock-in. Key site in that sense. SA heavily locked in- for set of historical reasons</a:t>
            </a:r>
            <a:r>
              <a:rPr lang="en-GB" dirty="0" smtClean="0"/>
              <a:t> </a:t>
            </a:r>
            <a:endParaRPr lang="en-GB" dirty="0"/>
          </a:p>
        </p:txBody>
      </p:sp>
      <p:sp>
        <p:nvSpPr>
          <p:cNvPr id="4" name="Slide Number Placeholder 3"/>
          <p:cNvSpPr>
            <a:spLocks noGrp="1"/>
          </p:cNvSpPr>
          <p:nvPr>
            <p:ph type="sldNum" sz="quarter" idx="10"/>
          </p:nvPr>
        </p:nvSpPr>
        <p:spPr/>
        <p:txBody>
          <a:bodyPr/>
          <a:lstStyle/>
          <a:p>
            <a:fld id="{B571EC5F-7962-4A0A-9874-B458F2D8A6C3}" type="slidenum">
              <a:rPr lang="en-GB" smtClean="0"/>
              <a:t>7</a:t>
            </a:fld>
            <a:endParaRPr lang="en-GB" dirty="0"/>
          </a:p>
        </p:txBody>
      </p:sp>
    </p:spTree>
    <p:extLst>
      <p:ext uri="{BB962C8B-B14F-4D97-AF65-F5344CB8AC3E}">
        <p14:creationId xmlns:p14="http://schemas.microsoft.com/office/powerpoint/2010/main" val="3763250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Shifts</a:t>
            </a:r>
            <a:r>
              <a:rPr lang="en-GB" baseline="0" dirty="0" smtClean="0"/>
              <a:t> in energy systems involving RPs in direct and indirect ways rather than wholescale LCE transition</a:t>
            </a:r>
            <a:endParaRPr lang="en-GB" dirty="0"/>
          </a:p>
        </p:txBody>
      </p:sp>
      <p:sp>
        <p:nvSpPr>
          <p:cNvPr id="4" name="Slide Number Placeholder 3"/>
          <p:cNvSpPr>
            <a:spLocks noGrp="1"/>
          </p:cNvSpPr>
          <p:nvPr>
            <p:ph type="sldNum" sz="quarter" idx="10"/>
          </p:nvPr>
        </p:nvSpPr>
        <p:spPr/>
        <p:txBody>
          <a:bodyPr/>
          <a:lstStyle/>
          <a:p>
            <a:fld id="{B571EC5F-7962-4A0A-9874-B458F2D8A6C3}" type="slidenum">
              <a:rPr lang="en-GB" smtClean="0"/>
              <a:t>8</a:t>
            </a:fld>
            <a:endParaRPr lang="en-GB" dirty="0"/>
          </a:p>
        </p:txBody>
      </p:sp>
    </p:spTree>
    <p:extLst>
      <p:ext uri="{BB962C8B-B14F-4D97-AF65-F5344CB8AC3E}">
        <p14:creationId xmlns:p14="http://schemas.microsoft.com/office/powerpoint/2010/main" val="929041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These multiple pathways in turn shaped by regional political economies – such as?</a:t>
            </a:r>
          </a:p>
          <a:p>
            <a:endParaRPr lang="en-GB" dirty="0"/>
          </a:p>
        </p:txBody>
      </p:sp>
      <p:sp>
        <p:nvSpPr>
          <p:cNvPr id="4" name="Slide Number Placeholder 3"/>
          <p:cNvSpPr>
            <a:spLocks noGrp="1"/>
          </p:cNvSpPr>
          <p:nvPr>
            <p:ph type="sldNum" sz="quarter" idx="10"/>
          </p:nvPr>
        </p:nvSpPr>
        <p:spPr/>
        <p:txBody>
          <a:bodyPr/>
          <a:lstStyle/>
          <a:p>
            <a:fld id="{B571EC5F-7962-4A0A-9874-B458F2D8A6C3}" type="slidenum">
              <a:rPr lang="en-GB" smtClean="0"/>
              <a:t>9</a:t>
            </a:fld>
            <a:endParaRPr lang="en-GB" dirty="0"/>
          </a:p>
        </p:txBody>
      </p:sp>
    </p:spTree>
    <p:extLst>
      <p:ext uri="{BB962C8B-B14F-4D97-AF65-F5344CB8AC3E}">
        <p14:creationId xmlns:p14="http://schemas.microsoft.com/office/powerpoint/2010/main" val="1609077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3D759D1-19D3-4DE6-BC55-D0A4167F2851}" type="datetimeFigureOut">
              <a:rPr lang="en-GB" smtClean="0"/>
              <a:t>03/02/15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113F54A-92EF-4FF8-BFA3-6F5A6C307FD1}" type="slidenum">
              <a:rPr lang="en-GB" smtClean="0"/>
              <a:t>‹#›</a:t>
            </a:fld>
            <a:endParaRPr lang="en-GB" dirty="0"/>
          </a:p>
        </p:txBody>
      </p:sp>
    </p:spTree>
    <p:extLst>
      <p:ext uri="{BB962C8B-B14F-4D97-AF65-F5344CB8AC3E}">
        <p14:creationId xmlns:p14="http://schemas.microsoft.com/office/powerpoint/2010/main" val="3883158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3D759D1-19D3-4DE6-BC55-D0A4167F2851}" type="datetimeFigureOut">
              <a:rPr lang="en-GB" smtClean="0"/>
              <a:t>03/02/15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113F54A-92EF-4FF8-BFA3-6F5A6C307FD1}" type="slidenum">
              <a:rPr lang="en-GB" smtClean="0"/>
              <a:t>‹#›</a:t>
            </a:fld>
            <a:endParaRPr lang="en-GB" dirty="0"/>
          </a:p>
        </p:txBody>
      </p:sp>
    </p:spTree>
    <p:extLst>
      <p:ext uri="{BB962C8B-B14F-4D97-AF65-F5344CB8AC3E}">
        <p14:creationId xmlns:p14="http://schemas.microsoft.com/office/powerpoint/2010/main" val="1905231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3D759D1-19D3-4DE6-BC55-D0A4167F2851}" type="datetimeFigureOut">
              <a:rPr lang="en-GB" smtClean="0"/>
              <a:t>03/02/15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113F54A-92EF-4FF8-BFA3-6F5A6C307FD1}" type="slidenum">
              <a:rPr lang="en-GB" smtClean="0"/>
              <a:t>‹#›</a:t>
            </a:fld>
            <a:endParaRPr lang="en-GB" dirty="0"/>
          </a:p>
        </p:txBody>
      </p:sp>
    </p:spTree>
    <p:extLst>
      <p:ext uri="{BB962C8B-B14F-4D97-AF65-F5344CB8AC3E}">
        <p14:creationId xmlns:p14="http://schemas.microsoft.com/office/powerpoint/2010/main" val="1050631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3D759D1-19D3-4DE6-BC55-D0A4167F2851}" type="datetimeFigureOut">
              <a:rPr lang="en-GB" smtClean="0"/>
              <a:t>03/02/15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113F54A-92EF-4FF8-BFA3-6F5A6C307FD1}" type="slidenum">
              <a:rPr lang="en-GB" smtClean="0"/>
              <a:t>‹#›</a:t>
            </a:fld>
            <a:endParaRPr lang="en-GB" dirty="0"/>
          </a:p>
        </p:txBody>
      </p:sp>
    </p:spTree>
    <p:extLst>
      <p:ext uri="{BB962C8B-B14F-4D97-AF65-F5344CB8AC3E}">
        <p14:creationId xmlns:p14="http://schemas.microsoft.com/office/powerpoint/2010/main" val="1344987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D759D1-19D3-4DE6-BC55-D0A4167F2851}" type="datetimeFigureOut">
              <a:rPr lang="en-GB" smtClean="0"/>
              <a:t>03/02/15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113F54A-92EF-4FF8-BFA3-6F5A6C307FD1}" type="slidenum">
              <a:rPr lang="en-GB" smtClean="0"/>
              <a:t>‹#›</a:t>
            </a:fld>
            <a:endParaRPr lang="en-GB" dirty="0"/>
          </a:p>
        </p:txBody>
      </p:sp>
    </p:spTree>
    <p:extLst>
      <p:ext uri="{BB962C8B-B14F-4D97-AF65-F5344CB8AC3E}">
        <p14:creationId xmlns:p14="http://schemas.microsoft.com/office/powerpoint/2010/main" val="1570911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3D759D1-19D3-4DE6-BC55-D0A4167F2851}" type="datetimeFigureOut">
              <a:rPr lang="en-GB" smtClean="0"/>
              <a:t>03/02/15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113F54A-92EF-4FF8-BFA3-6F5A6C307FD1}" type="slidenum">
              <a:rPr lang="en-GB" smtClean="0"/>
              <a:t>‹#›</a:t>
            </a:fld>
            <a:endParaRPr lang="en-GB" dirty="0"/>
          </a:p>
        </p:txBody>
      </p:sp>
    </p:spTree>
    <p:extLst>
      <p:ext uri="{BB962C8B-B14F-4D97-AF65-F5344CB8AC3E}">
        <p14:creationId xmlns:p14="http://schemas.microsoft.com/office/powerpoint/2010/main" val="1289496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3D759D1-19D3-4DE6-BC55-D0A4167F2851}" type="datetimeFigureOut">
              <a:rPr lang="en-GB" smtClean="0"/>
              <a:t>03/02/15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113F54A-92EF-4FF8-BFA3-6F5A6C307FD1}" type="slidenum">
              <a:rPr lang="en-GB" smtClean="0"/>
              <a:t>‹#›</a:t>
            </a:fld>
            <a:endParaRPr lang="en-GB" dirty="0"/>
          </a:p>
        </p:txBody>
      </p:sp>
    </p:spTree>
    <p:extLst>
      <p:ext uri="{BB962C8B-B14F-4D97-AF65-F5344CB8AC3E}">
        <p14:creationId xmlns:p14="http://schemas.microsoft.com/office/powerpoint/2010/main" val="1537439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3D759D1-19D3-4DE6-BC55-D0A4167F2851}" type="datetimeFigureOut">
              <a:rPr lang="en-GB" smtClean="0"/>
              <a:t>03/02/15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113F54A-92EF-4FF8-BFA3-6F5A6C307FD1}" type="slidenum">
              <a:rPr lang="en-GB" smtClean="0"/>
              <a:t>‹#›</a:t>
            </a:fld>
            <a:endParaRPr lang="en-GB" dirty="0"/>
          </a:p>
        </p:txBody>
      </p:sp>
    </p:spTree>
    <p:extLst>
      <p:ext uri="{BB962C8B-B14F-4D97-AF65-F5344CB8AC3E}">
        <p14:creationId xmlns:p14="http://schemas.microsoft.com/office/powerpoint/2010/main" val="3642039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D759D1-19D3-4DE6-BC55-D0A4167F2851}" type="datetimeFigureOut">
              <a:rPr lang="en-GB" smtClean="0"/>
              <a:t>03/02/15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113F54A-92EF-4FF8-BFA3-6F5A6C307FD1}" type="slidenum">
              <a:rPr lang="en-GB" smtClean="0"/>
              <a:t>‹#›</a:t>
            </a:fld>
            <a:endParaRPr lang="en-GB" dirty="0"/>
          </a:p>
        </p:txBody>
      </p:sp>
    </p:spTree>
    <p:extLst>
      <p:ext uri="{BB962C8B-B14F-4D97-AF65-F5344CB8AC3E}">
        <p14:creationId xmlns:p14="http://schemas.microsoft.com/office/powerpoint/2010/main" val="3632208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D759D1-19D3-4DE6-BC55-D0A4167F2851}" type="datetimeFigureOut">
              <a:rPr lang="en-GB" smtClean="0"/>
              <a:t>03/02/15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113F54A-92EF-4FF8-BFA3-6F5A6C307FD1}" type="slidenum">
              <a:rPr lang="en-GB" smtClean="0"/>
              <a:t>‹#›</a:t>
            </a:fld>
            <a:endParaRPr lang="en-GB" dirty="0"/>
          </a:p>
        </p:txBody>
      </p:sp>
    </p:spTree>
    <p:extLst>
      <p:ext uri="{BB962C8B-B14F-4D97-AF65-F5344CB8AC3E}">
        <p14:creationId xmlns:p14="http://schemas.microsoft.com/office/powerpoint/2010/main" val="2049024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D759D1-19D3-4DE6-BC55-D0A4167F2851}" type="datetimeFigureOut">
              <a:rPr lang="en-GB" smtClean="0"/>
              <a:t>03/02/15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113F54A-92EF-4FF8-BFA3-6F5A6C307FD1}" type="slidenum">
              <a:rPr lang="en-GB" smtClean="0"/>
              <a:t>‹#›</a:t>
            </a:fld>
            <a:endParaRPr lang="en-GB" dirty="0"/>
          </a:p>
        </p:txBody>
      </p:sp>
    </p:spTree>
    <p:extLst>
      <p:ext uri="{BB962C8B-B14F-4D97-AF65-F5344CB8AC3E}">
        <p14:creationId xmlns:p14="http://schemas.microsoft.com/office/powerpoint/2010/main" val="184642571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D759D1-19D3-4DE6-BC55-D0A4167F2851}" type="datetimeFigureOut">
              <a:rPr lang="en-GB" smtClean="0"/>
              <a:t>03/02/15</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13F54A-92EF-4FF8-BFA3-6F5A6C307FD1}" type="slidenum">
              <a:rPr lang="en-GB" smtClean="0"/>
              <a:t>‹#›</a:t>
            </a:fld>
            <a:endParaRPr lang="en-GB" dirty="0"/>
          </a:p>
        </p:txBody>
      </p:sp>
    </p:spTree>
    <p:extLst>
      <p:ext uri="{BB962C8B-B14F-4D97-AF65-F5344CB8AC3E}">
        <p14:creationId xmlns:p14="http://schemas.microsoft.com/office/powerpoint/2010/main" val="3528344401"/>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eg"/><Relationship Id="rId3"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hyperlink" Target="http://www.dogweb.dur.ac.uk/the-rising-powers/" TargetMode="External"/><Relationship Id="rId4" Type="http://schemas.openxmlformats.org/officeDocument/2006/relationships/image" Target="../media/image19.png"/><Relationship Id="rId5" Type="http://schemas.openxmlformats.org/officeDocument/2006/relationships/image" Target="../media/image20.jpeg"/><Relationship Id="rId6" Type="http://schemas.openxmlformats.org/officeDocument/2006/relationships/image" Target="../media/image21.jpeg"/><Relationship Id="rId7" Type="http://schemas.openxmlformats.org/officeDocument/2006/relationships/image" Target="../media/image22.jpeg"/><Relationship Id="rId8" Type="http://schemas.openxmlformats.org/officeDocument/2006/relationships/image" Target="../media/image23.gif"/><Relationship Id="rId9" Type="http://schemas.openxmlformats.org/officeDocument/2006/relationships/image" Target="../media/image24.jpeg"/><Relationship Id="rId10" Type="http://schemas.openxmlformats.org/officeDocument/2006/relationships/image" Target="../media/image25.gif"/><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comments" Target="../comments/comment1.xml"/><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uk/url?sa=i&amp;rct=j&amp;q=vale+brazil&amp;source=images&amp;cd=&amp;cad=rja&amp;docid=Mlz8IvcHSv9yhM&amp;tbnid=PwG2C_D5aNsQKM:&amp;ved=0CAUQjRw&amp;url=http://www.forbes.com/sites/nathanielparishflannery/2011/04/22/anti-corporate-brazilian-government-pushes-out-mining-giant-vales-popular-ceo/&amp;ei=2rSIUYbfH-ns0gWX54DoAQ&amp;bvm=bv.45960087,d.d2k&amp;psig=AFQjCNF9n9QTtacj2rVAqcRv_9oRQ7bnuw&amp;ust=1368000063655239" TargetMode="External"/><Relationship Id="rId4" Type="http://schemas.openxmlformats.org/officeDocument/2006/relationships/image" Target="../media/image7.jpeg"/><Relationship Id="rId5" Type="http://schemas.openxmlformats.org/officeDocument/2006/relationships/hyperlink" Target="http://www.google.co.uk/url?sa=i&amp;rct=j&amp;q=&amp;esrc=s&amp;frm=1&amp;source=images&amp;cd=&amp;cad=rja&amp;docid=rk9TK3Xg-B1xmM&amp;tbnid=vdh4yUUJRY7ElM:&amp;ved=0CAUQjRw&amp;url=http://www.naturalgasasia.com/ongc-shell-plan-to-bid-for-overseas-oil-gas-assets&amp;ei=OINyUsW8K9DxhQeL7YDoDw&amp;psig=AFQjCNH_MgV6YG_1LQEqTvaxjICn1Kphng&amp;ust=1383322691604804" TargetMode="External"/><Relationship Id="rId6" Type="http://schemas.openxmlformats.org/officeDocument/2006/relationships/image" Target="../media/image8.jpeg"/><Relationship Id="rId7" Type="http://schemas.openxmlformats.org/officeDocument/2006/relationships/hyperlink" Target="http://www.google.co.uk/url?sa=i&amp;rct=j&amp;q=&amp;esrc=s&amp;frm=1&amp;source=images&amp;cd=&amp;cad=rja&amp;docid=Qxkywvr6_311XM&amp;tbnid=32e6BSEhPL15_M:&amp;ved=0CAUQjRw&amp;url=http://blogs.terrapinn.com/oil-and-gas/2013/08/23/developments-mozambique-italys-eni-chinas-cnpc-government/&amp;ei=oIJyUtTdEoXwhQe76IGIBQ&amp;bvm=bv.55819444,d.ZG4&amp;psig=AFQjCNFqUt-6zCSOiSGljZhmrtsiAih4yg&amp;ust=1383322649207719" TargetMode="External"/><Relationship Id="rId8" Type="http://schemas.openxmlformats.org/officeDocument/2006/relationships/image" Target="../media/image9.png"/><Relationship Id="rId9" Type="http://schemas.openxmlformats.org/officeDocument/2006/relationships/image" Target="../media/image10.jpeg"/><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comments" Target="../comments/comment2.xml"/><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772816"/>
            <a:ext cx="8350696" cy="2880320"/>
          </a:xfrm>
        </p:spPr>
        <p:txBody>
          <a:bodyPr>
            <a:normAutofit/>
          </a:bodyPr>
          <a:lstStyle/>
          <a:p>
            <a:r>
              <a:rPr lang="en-GB" b="1" dirty="0">
                <a:solidFill>
                  <a:srgbClr val="FFFF00"/>
                </a:solidFill>
              </a:rPr>
              <a:t>The ‘Rising Powers’ and Southern Africa’s Energy Transitions</a:t>
            </a:r>
          </a:p>
        </p:txBody>
      </p:sp>
      <p:sp>
        <p:nvSpPr>
          <p:cNvPr id="3" name="Subtitle 2"/>
          <p:cNvSpPr>
            <a:spLocks noGrp="1"/>
          </p:cNvSpPr>
          <p:nvPr>
            <p:ph type="subTitle" idx="1"/>
          </p:nvPr>
        </p:nvSpPr>
        <p:spPr>
          <a:xfrm>
            <a:off x="1370484" y="5013176"/>
            <a:ext cx="6400800" cy="1584176"/>
          </a:xfrm>
        </p:spPr>
        <p:txBody>
          <a:bodyPr>
            <a:normAutofit/>
          </a:bodyPr>
          <a:lstStyle/>
          <a:p>
            <a:r>
              <a:rPr lang="en-GB" sz="2800" b="1" dirty="0" smtClean="0">
                <a:solidFill>
                  <a:schemeClr val="tx1"/>
                </a:solidFill>
              </a:rPr>
              <a:t>Marcus Power </a:t>
            </a:r>
            <a:r>
              <a:rPr lang="en-GB" sz="2800" dirty="0" smtClean="0">
                <a:solidFill>
                  <a:schemeClr val="tx1"/>
                </a:solidFill>
              </a:rPr>
              <a:t>Durham University</a:t>
            </a:r>
          </a:p>
          <a:p>
            <a:r>
              <a:rPr lang="en-GB" sz="2800" b="1" dirty="0">
                <a:solidFill>
                  <a:schemeClr val="tx1"/>
                </a:solidFill>
              </a:rPr>
              <a:t>Peter Newell </a:t>
            </a:r>
            <a:r>
              <a:rPr lang="en-GB" sz="2800" dirty="0">
                <a:solidFill>
                  <a:schemeClr val="tx1"/>
                </a:solidFill>
              </a:rPr>
              <a:t>University of Sussex</a:t>
            </a:r>
          </a:p>
          <a:p>
            <a:r>
              <a:rPr lang="en-GB" sz="2800" b="1" dirty="0" smtClean="0">
                <a:solidFill>
                  <a:srgbClr val="0070C0"/>
                </a:solidFill>
              </a:rPr>
              <a:t>Royal Society February 3</a:t>
            </a:r>
            <a:r>
              <a:rPr lang="en-GB" sz="2800" b="1" baseline="30000" dirty="0" smtClean="0">
                <a:solidFill>
                  <a:srgbClr val="0070C0"/>
                </a:solidFill>
              </a:rPr>
              <a:t>rd</a:t>
            </a:r>
            <a:r>
              <a:rPr lang="en-GB" sz="2800" b="1" dirty="0" smtClean="0">
                <a:solidFill>
                  <a:srgbClr val="0070C0"/>
                </a:solidFill>
              </a:rPr>
              <a:t> 2015</a:t>
            </a:r>
          </a:p>
        </p:txBody>
      </p:sp>
    </p:spTree>
    <p:extLst>
      <p:ext uri="{BB962C8B-B14F-4D97-AF65-F5344CB8AC3E}">
        <p14:creationId xmlns:p14="http://schemas.microsoft.com/office/powerpoint/2010/main" val="150596212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2073"/>
            <a:ext cx="8229600" cy="1143000"/>
          </a:xfrm>
        </p:spPr>
        <p:txBody>
          <a:bodyPr>
            <a:noAutofit/>
          </a:bodyPr>
          <a:lstStyle/>
          <a:p>
            <a:r>
              <a:rPr lang="en-GB" sz="3600" b="1" dirty="0" smtClean="0">
                <a:solidFill>
                  <a:srgbClr val="FFC000"/>
                </a:solidFill>
              </a:rPr>
              <a:t>Shaped by distinct political economies</a:t>
            </a:r>
            <a:endParaRPr lang="en-GB" sz="3600" b="1" dirty="0">
              <a:solidFill>
                <a:srgbClr val="FFC000"/>
              </a:solidFill>
            </a:endParaRPr>
          </a:p>
        </p:txBody>
      </p:sp>
      <p:sp>
        <p:nvSpPr>
          <p:cNvPr id="3" name="Content Placeholder 2"/>
          <p:cNvSpPr>
            <a:spLocks noGrp="1"/>
          </p:cNvSpPr>
          <p:nvPr>
            <p:ph sz="half" idx="1"/>
          </p:nvPr>
        </p:nvSpPr>
        <p:spPr>
          <a:xfrm>
            <a:off x="39688" y="1327433"/>
            <a:ext cx="4388296" cy="5544616"/>
          </a:xfrm>
        </p:spPr>
        <p:txBody>
          <a:bodyPr>
            <a:normAutofit fontScale="92500"/>
          </a:bodyPr>
          <a:lstStyle/>
          <a:p>
            <a:pPr>
              <a:spcBef>
                <a:spcPts val="0"/>
              </a:spcBef>
            </a:pPr>
            <a:endParaRPr lang="en-GB" sz="2400" dirty="0"/>
          </a:p>
          <a:p>
            <a:pPr>
              <a:spcBef>
                <a:spcPts val="0"/>
              </a:spcBef>
            </a:pPr>
            <a:endParaRPr lang="en-GB" sz="2400" dirty="0" smtClean="0"/>
          </a:p>
        </p:txBody>
      </p:sp>
      <p:sp>
        <p:nvSpPr>
          <p:cNvPr id="4" name="Content Placeholder 3"/>
          <p:cNvSpPr>
            <a:spLocks noGrp="1"/>
          </p:cNvSpPr>
          <p:nvPr>
            <p:ph sz="half" idx="2"/>
          </p:nvPr>
        </p:nvSpPr>
        <p:spPr>
          <a:xfrm>
            <a:off x="251520" y="1340768"/>
            <a:ext cx="8647112" cy="4813995"/>
          </a:xfrm>
        </p:spPr>
        <p:txBody>
          <a:bodyPr>
            <a:normAutofit fontScale="92500"/>
          </a:bodyPr>
          <a:lstStyle/>
          <a:p>
            <a:pPr marL="0" indent="0">
              <a:buNone/>
            </a:pPr>
            <a:r>
              <a:rPr lang="en-GB" dirty="0"/>
              <a:t>Each has different degrees of </a:t>
            </a:r>
            <a:r>
              <a:rPr lang="en-GB" b="1" dirty="0">
                <a:solidFill>
                  <a:srgbClr val="00B0F0"/>
                </a:solidFill>
              </a:rPr>
              <a:t>policy autonomy </a:t>
            </a:r>
            <a:r>
              <a:rPr lang="en-GB" dirty="0"/>
              <a:t>&amp; </a:t>
            </a:r>
            <a:r>
              <a:rPr lang="en-GB" b="1" dirty="0">
                <a:solidFill>
                  <a:srgbClr val="00B0F0"/>
                </a:solidFill>
              </a:rPr>
              <a:t>developmental space </a:t>
            </a:r>
            <a:r>
              <a:rPr lang="en-GB" dirty="0"/>
              <a:t>to set the terms of their transitions &amp; to shape the nature of their energy systems</a:t>
            </a:r>
          </a:p>
          <a:p>
            <a:endParaRPr lang="en-GB" dirty="0"/>
          </a:p>
          <a:p>
            <a:pPr>
              <a:buFont typeface="Wingdings" pitchFamily="2" charset="2"/>
              <a:buChar char="Ø"/>
            </a:pPr>
            <a:r>
              <a:rPr lang="en-GB" dirty="0" smtClean="0"/>
              <a:t>Distinct histories (MEC in RSA/Mozambique’s colonial export economy)</a:t>
            </a:r>
          </a:p>
          <a:p>
            <a:pPr>
              <a:buFont typeface="Wingdings" pitchFamily="2" charset="2"/>
              <a:buChar char="Ø"/>
            </a:pPr>
            <a:r>
              <a:rPr lang="en-GB" dirty="0" smtClean="0"/>
              <a:t>Levels </a:t>
            </a:r>
            <a:r>
              <a:rPr lang="en-GB" dirty="0"/>
              <a:t>of aid dependence</a:t>
            </a:r>
          </a:p>
          <a:p>
            <a:pPr>
              <a:buFont typeface="Wingdings" pitchFamily="2" charset="2"/>
              <a:buChar char="Ø"/>
            </a:pPr>
            <a:r>
              <a:rPr lang="en-GB" dirty="0"/>
              <a:t>Variety of capitalism (relations with labour &amp; foreign capital)</a:t>
            </a:r>
          </a:p>
          <a:p>
            <a:pPr>
              <a:buFont typeface="Wingdings" pitchFamily="2" charset="2"/>
              <a:buChar char="Ø"/>
            </a:pPr>
            <a:r>
              <a:rPr lang="en-GB" dirty="0" smtClean="0"/>
              <a:t>Uneven capacity to act as developmental </a:t>
            </a:r>
            <a:r>
              <a:rPr lang="en-GB" dirty="0"/>
              <a:t>state</a:t>
            </a:r>
          </a:p>
          <a:p>
            <a:pPr>
              <a:buFont typeface="Wingdings" pitchFamily="2" charset="2"/>
              <a:buChar char="Ø"/>
            </a:pPr>
            <a:r>
              <a:rPr lang="en-GB" dirty="0"/>
              <a:t>Capacity to negotiate terms with global institutions </a:t>
            </a:r>
          </a:p>
          <a:p>
            <a:endParaRPr lang="en-GB" dirty="0"/>
          </a:p>
          <a:p>
            <a:endParaRPr lang="en-GB" dirty="0"/>
          </a:p>
        </p:txBody>
      </p:sp>
    </p:spTree>
    <p:extLst>
      <p:ext uri="{BB962C8B-B14F-4D97-AF65-F5344CB8AC3E}">
        <p14:creationId xmlns:p14="http://schemas.microsoft.com/office/powerpoint/2010/main" val="419689617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ertical Title 5"/>
          <p:cNvSpPr>
            <a:spLocks noGrp="1"/>
          </p:cNvSpPr>
          <p:nvPr>
            <p:ph type="title" orient="vert"/>
          </p:nvPr>
        </p:nvSpPr>
        <p:spPr/>
        <p:txBody>
          <a:bodyPr/>
          <a:lstStyle/>
          <a:p>
            <a:endParaRPr lang="en-GB"/>
          </a:p>
        </p:txBody>
      </p:sp>
      <p:sp>
        <p:nvSpPr>
          <p:cNvPr id="7" name="Vertical Text Placeholder 6"/>
          <p:cNvSpPr>
            <a:spLocks noGrp="1"/>
          </p:cNvSpPr>
          <p:nvPr>
            <p:ph type="body" orient="vert" idx="1"/>
          </p:nvPr>
        </p:nvSpPr>
        <p:spPr/>
        <p:txBody>
          <a:bodyPr/>
          <a:lstStyle/>
          <a:p>
            <a:endParaRPr lang="en-GB"/>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807745105"/>
              </p:ext>
            </p:extLst>
          </p:nvPr>
        </p:nvGraphicFramePr>
        <p:xfrm>
          <a:off x="0" y="44623"/>
          <a:ext cx="9144000" cy="6961019"/>
        </p:xfrm>
        <a:graphic>
          <a:graphicData uri="http://schemas.openxmlformats.org/drawingml/2006/table">
            <a:tbl>
              <a:tblPr firstRow="1" bandRow="1">
                <a:tableStyleId>{5C22544A-7EE6-4342-B048-85BDC9FD1C3A}</a:tableStyleId>
              </a:tblPr>
              <a:tblGrid>
                <a:gridCol w="683568"/>
                <a:gridCol w="4598605"/>
                <a:gridCol w="3861827"/>
              </a:tblGrid>
              <a:tr h="432049">
                <a:tc>
                  <a:txBody>
                    <a:bodyPr/>
                    <a:lstStyle/>
                    <a:p>
                      <a:endParaRPr lang="en-GB" dirty="0"/>
                    </a:p>
                  </a:txBody>
                  <a:tcPr vert="eaVert">
                    <a:solidFill>
                      <a:srgbClr val="92D050"/>
                    </a:solidFill>
                  </a:tcPr>
                </a:tc>
                <a:tc>
                  <a:txBody>
                    <a:bodyPr/>
                    <a:lstStyle/>
                    <a:p>
                      <a:r>
                        <a:rPr lang="en-GB" dirty="0" smtClean="0"/>
                        <a:t>Potential</a:t>
                      </a:r>
                      <a:endParaRPr lang="en-GB" dirty="0"/>
                    </a:p>
                  </a:txBody>
                  <a:tcPr/>
                </a:tc>
                <a:tc>
                  <a:txBody>
                    <a:bodyPr/>
                    <a:lstStyle/>
                    <a:p>
                      <a:r>
                        <a:rPr lang="en-GB" dirty="0" smtClean="0"/>
                        <a:t>Limits</a:t>
                      </a:r>
                      <a:endParaRPr lang="en-GB" dirty="0"/>
                    </a:p>
                  </a:txBody>
                  <a:tcPr/>
                </a:tc>
              </a:tr>
              <a:tr h="2016224">
                <a:tc>
                  <a:txBody>
                    <a:bodyPr/>
                    <a:lstStyle/>
                    <a:p>
                      <a:r>
                        <a:rPr lang="en-GB" b="1" dirty="0" smtClean="0"/>
                        <a:t>Political</a:t>
                      </a:r>
                      <a:r>
                        <a:rPr lang="en-GB" b="1" baseline="0" dirty="0" smtClean="0"/>
                        <a:t> Economy</a:t>
                      </a:r>
                      <a:endParaRPr lang="en-GB" b="1" dirty="0"/>
                    </a:p>
                  </a:txBody>
                  <a:tcPr vert="eaVert">
                    <a:solidFill>
                      <a:srgbClr val="FFC000"/>
                    </a:solidFill>
                  </a:tcPr>
                </a:tc>
                <a:tc>
                  <a:txBody>
                    <a:bodyPr/>
                    <a:lstStyle/>
                    <a:p>
                      <a:pPr algn="l"/>
                      <a:r>
                        <a:rPr lang="en-GB" sz="1400" dirty="0" smtClean="0"/>
                        <a:t>To </a:t>
                      </a:r>
                      <a:r>
                        <a:rPr lang="en-GB" sz="1400" b="1" dirty="0" smtClean="0">
                          <a:solidFill>
                            <a:srgbClr val="00B0F0"/>
                          </a:solidFill>
                        </a:rPr>
                        <a:t>correct the a-political and a-material basis</a:t>
                      </a:r>
                      <a:r>
                        <a:rPr lang="en-GB" sz="1400" dirty="0" smtClean="0"/>
                        <a:t> of some</a:t>
                      </a:r>
                      <a:r>
                        <a:rPr lang="en-GB" sz="1400" baseline="0" dirty="0" smtClean="0"/>
                        <a:t> </a:t>
                      </a:r>
                      <a:r>
                        <a:rPr lang="en-GB" sz="1400" dirty="0" smtClean="0"/>
                        <a:t>transitions theorizing</a:t>
                      </a:r>
                    </a:p>
                    <a:p>
                      <a:pPr algn="l"/>
                      <a:endParaRPr lang="en-GB"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Identifies the </a:t>
                      </a:r>
                      <a:r>
                        <a:rPr lang="en-GB" sz="1400" b="1" dirty="0" smtClean="0">
                          <a:solidFill>
                            <a:srgbClr val="00B0F0"/>
                          </a:solidFill>
                        </a:rPr>
                        <a:t>broader ‘push’ and ‘pull’ factors </a:t>
                      </a:r>
                      <a:r>
                        <a:rPr lang="en-GB" sz="1400" dirty="0" smtClean="0"/>
                        <a:t>that shape investment in energy systems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The (in)capacities of different </a:t>
                      </a:r>
                      <a:r>
                        <a:rPr lang="en-GB" sz="1400" b="1" baseline="0" dirty="0" smtClean="0">
                          <a:solidFill>
                            <a:srgbClr val="00B0F0"/>
                          </a:solidFill>
                        </a:rPr>
                        <a:t>‘development states’ </a:t>
                      </a:r>
                      <a:r>
                        <a:rPr lang="en-GB" sz="1400" dirty="0" smtClean="0"/>
                        <a:t>to steer that process</a:t>
                      </a:r>
                      <a:endParaRPr lang="en-GB"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smtClean="0">
                          <a:solidFill>
                            <a:srgbClr val="00B0F0"/>
                          </a:solidFill>
                        </a:rPr>
                        <a:t>Misses the granularity of the practices and consequences </a:t>
                      </a:r>
                      <a:r>
                        <a:rPr lang="en-GB" sz="1400" dirty="0" smtClean="0"/>
                        <a:t>of investment decisions and initiatives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smtClean="0"/>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400" dirty="0" smtClean="0"/>
                        <a:t>as they are played out ‘on the ground’ </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400" dirty="0" smtClean="0"/>
                        <a:t>at the micro-scale </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400" dirty="0" smtClean="0"/>
                        <a:t>in the ‘everyday’ contexts of decision-making. </a:t>
                      </a:r>
                    </a:p>
                    <a:p>
                      <a:endParaRPr lang="en-GB" sz="1400" dirty="0"/>
                    </a:p>
                  </a:txBody>
                  <a:tcPr/>
                </a:tc>
              </a:tr>
              <a:tr h="361921">
                <a:tc>
                  <a:txBody>
                    <a:bodyPr/>
                    <a:lstStyle/>
                    <a:p>
                      <a:endParaRPr lang="en-GB" b="1" dirty="0"/>
                    </a:p>
                  </a:txBody>
                  <a:tcPr vert="eaVert">
                    <a:solidFill>
                      <a:srgbClr val="92D050"/>
                    </a:solidFill>
                  </a:tcPr>
                </a:tc>
                <a:tc>
                  <a:txBody>
                    <a:bodyPr/>
                    <a:lstStyle/>
                    <a:p>
                      <a:r>
                        <a:rPr lang="en-GB" sz="1600" b="1" dirty="0" smtClean="0"/>
                        <a:t>Potential</a:t>
                      </a:r>
                      <a:endParaRPr lang="en-GB" sz="1600" b="1" dirty="0"/>
                    </a:p>
                  </a:txBody>
                  <a:tcPr>
                    <a:solidFill>
                      <a:schemeClr val="accent4">
                        <a:lumMod val="40000"/>
                        <a:lumOff val="60000"/>
                      </a:schemeClr>
                    </a:solidFill>
                  </a:tcPr>
                </a:tc>
                <a:tc>
                  <a:txBody>
                    <a:bodyPr/>
                    <a:lstStyle/>
                    <a:p>
                      <a:r>
                        <a:rPr lang="en-GB" sz="1600" b="1" dirty="0" smtClean="0"/>
                        <a:t>Limits</a:t>
                      </a:r>
                      <a:endParaRPr lang="en-GB" sz="1600" b="1" dirty="0"/>
                    </a:p>
                  </a:txBody>
                  <a:tcPr>
                    <a:solidFill>
                      <a:schemeClr val="accent4">
                        <a:lumMod val="40000"/>
                        <a:lumOff val="60000"/>
                      </a:schemeClr>
                    </a:solidFill>
                  </a:tcPr>
                </a:tc>
              </a:tr>
              <a:tr h="11502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dirty="0" smtClean="0"/>
                        <a:t>Transitions</a:t>
                      </a:r>
                      <a:endParaRPr lang="en-GB" sz="1800" dirty="0"/>
                    </a:p>
                  </a:txBody>
                  <a:tcPr vert="eaVert">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Offer more </a:t>
                      </a:r>
                      <a:r>
                        <a:rPr lang="en-GB" sz="1400" b="1" dirty="0" smtClean="0">
                          <a:solidFill>
                            <a:srgbClr val="00B0F0"/>
                          </a:solidFill>
                        </a:rPr>
                        <a:t>grounded</a:t>
                      </a:r>
                      <a:r>
                        <a:rPr lang="en-GB" sz="1400" dirty="0" smtClean="0"/>
                        <a:t> and </a:t>
                      </a:r>
                      <a:r>
                        <a:rPr lang="en-GB" sz="1400" b="1" dirty="0" smtClean="0">
                          <a:solidFill>
                            <a:srgbClr val="00B0F0"/>
                          </a:solidFill>
                        </a:rPr>
                        <a:t>context specific </a:t>
                      </a:r>
                      <a:r>
                        <a:rPr lang="en-GB" sz="1400" dirty="0" smtClean="0"/>
                        <a:t>understandings of the possibility of social and technological change than broader political economy accounts</a:t>
                      </a:r>
                      <a:endParaRPr lang="en-GB" sz="1400" dirty="0"/>
                    </a:p>
                  </a:txBody>
                  <a:tcPr/>
                </a:tc>
                <a:tc>
                  <a:txBody>
                    <a:bodyPr/>
                    <a:lstStyle/>
                    <a:p>
                      <a:r>
                        <a:rPr lang="en-GB" sz="1400" dirty="0" smtClean="0"/>
                        <a:t>On its own it fails to adequately attend to questions of </a:t>
                      </a:r>
                      <a:r>
                        <a:rPr lang="en-GB" sz="1400" b="1" baseline="0" dirty="0" smtClean="0">
                          <a:solidFill>
                            <a:srgbClr val="00B0F0"/>
                          </a:solidFill>
                        </a:rPr>
                        <a:t>power, statehood, geopolitics and spatiality</a:t>
                      </a:r>
                      <a:endParaRPr lang="en-GB" sz="1400" b="1" baseline="0" dirty="0">
                        <a:solidFill>
                          <a:srgbClr val="00B0F0"/>
                        </a:solidFill>
                      </a:endParaRPr>
                    </a:p>
                  </a:txBody>
                  <a:tcPr/>
                </a:tc>
              </a:tr>
              <a:tr h="1202258">
                <a:tc>
                  <a:txBody>
                    <a:bodyPr/>
                    <a:lstStyle/>
                    <a:p>
                      <a:endParaRPr lang="en-GB" dirty="0"/>
                    </a:p>
                  </a:txBody>
                  <a:tcPr>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Capture the </a:t>
                      </a:r>
                      <a:r>
                        <a:rPr lang="en-GB" sz="1400" b="1" dirty="0" smtClean="0">
                          <a:solidFill>
                            <a:srgbClr val="00B0F0"/>
                          </a:solidFill>
                        </a:rPr>
                        <a:t>assemblages of practices, technologies and actors</a:t>
                      </a:r>
                      <a:r>
                        <a:rPr lang="en-GB" sz="1400" dirty="0" smtClean="0"/>
                        <a:t> - differentiation within types of state and fractions of capital</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400" b="1" dirty="0" smtClean="0">
                          <a:solidFill>
                            <a:srgbClr val="00B0F0"/>
                          </a:solidFill>
                        </a:rPr>
                        <a:t>Typically focused on Europe &amp; North America </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GB" sz="1400" dirty="0" smtClean="0"/>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400" dirty="0" smtClean="0"/>
                        <a:t>access to energy is more or less universal </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400" dirty="0" smtClean="0"/>
                        <a:t>where structures of energy provision  are heavily regulated</a:t>
                      </a:r>
                      <a:endParaRPr lang="en-GB" sz="1400" dirty="0"/>
                    </a:p>
                  </a:txBody>
                  <a:tcPr/>
                </a:tc>
              </a:tr>
              <a:tr h="1645195">
                <a:tc>
                  <a:txBody>
                    <a:bodyPr/>
                    <a:lstStyle/>
                    <a:p>
                      <a:endParaRPr lang="en-GB" dirty="0"/>
                    </a:p>
                  </a:txBody>
                  <a:tcPr>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kern="1200" dirty="0" smtClean="0">
                          <a:solidFill>
                            <a:schemeClr val="dk1"/>
                          </a:solidFill>
                          <a:effectLst/>
                          <a:latin typeface="+mn-lt"/>
                          <a:ea typeface="+mn-ea"/>
                          <a:cs typeface="+mn-cs"/>
                        </a:rPr>
                        <a:t>It </a:t>
                      </a:r>
                      <a:r>
                        <a:rPr lang="en-GB" sz="1400" b="1" kern="1200" baseline="0" dirty="0" smtClean="0">
                          <a:solidFill>
                            <a:srgbClr val="00B0F0"/>
                          </a:solidFill>
                          <a:effectLst/>
                          <a:latin typeface="+mn-lt"/>
                          <a:ea typeface="+mn-ea"/>
                          <a:cs typeface="+mn-cs"/>
                        </a:rPr>
                        <a:t>matters what kinds of energy transition are taking place </a:t>
                      </a:r>
                      <a:r>
                        <a:rPr lang="en-GB" sz="1400" kern="1200" dirty="0" smtClean="0">
                          <a:solidFill>
                            <a:schemeClr val="dk1"/>
                          </a:solidFill>
                          <a:effectLst/>
                          <a:latin typeface="+mn-lt"/>
                          <a:ea typeface="+mn-ea"/>
                          <a:cs typeface="+mn-cs"/>
                        </a:rPr>
                        <a:t>– (solar electricity vs. new cook-stoves) - because of who benefits, environmental impacts etc.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kern="1200" dirty="0" smtClean="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400" kern="1200" dirty="0" smtClean="0">
                          <a:solidFill>
                            <a:schemeClr val="dk1"/>
                          </a:solidFill>
                          <a:effectLst/>
                          <a:latin typeface="+mn-lt"/>
                          <a:ea typeface="+mn-ea"/>
                          <a:cs typeface="+mn-cs"/>
                        </a:rPr>
                        <a:t>The </a:t>
                      </a:r>
                      <a:r>
                        <a:rPr lang="en-GB" sz="1400" b="1" kern="1200" baseline="0" dirty="0" smtClean="0">
                          <a:solidFill>
                            <a:srgbClr val="00B0F0"/>
                          </a:solidFill>
                          <a:effectLst/>
                          <a:latin typeface="+mn-lt"/>
                          <a:ea typeface="+mn-ea"/>
                          <a:cs typeface="+mn-cs"/>
                        </a:rPr>
                        <a:t>technologies are not incidental</a:t>
                      </a:r>
                      <a:r>
                        <a:rPr lang="en-GB" sz="1400" kern="1200" dirty="0" smtClean="0">
                          <a:solidFill>
                            <a:schemeClr val="dk1"/>
                          </a:solidFill>
                          <a:effectLst/>
                          <a:latin typeface="+mn-lt"/>
                          <a:ea typeface="+mn-ea"/>
                          <a:cs typeface="+mn-cs"/>
                        </a:rPr>
                        <a:t>, but actual serve to create new kinds of networks/coalitions</a:t>
                      </a:r>
                      <a:r>
                        <a:rPr lang="en-GB" sz="1400" kern="1200" baseline="0" dirty="0" smtClean="0">
                          <a:solidFill>
                            <a:schemeClr val="dk1"/>
                          </a:solidFill>
                          <a:effectLst/>
                          <a:latin typeface="+mn-lt"/>
                          <a:ea typeface="+mn-ea"/>
                          <a:cs typeface="+mn-cs"/>
                        </a:rPr>
                        <a:t> &amp; </a:t>
                      </a:r>
                      <a:r>
                        <a:rPr lang="en-GB" sz="1400" kern="1200" dirty="0" smtClean="0">
                          <a:solidFill>
                            <a:schemeClr val="dk1"/>
                          </a:solidFill>
                          <a:effectLst/>
                          <a:latin typeface="+mn-lt"/>
                          <a:ea typeface="+mn-ea"/>
                          <a:cs typeface="+mn-cs"/>
                        </a:rPr>
                        <a:t>political economies</a:t>
                      </a:r>
                      <a:endParaRPr lang="en-GB" sz="14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smtClean="0"/>
                    </a:p>
                  </a:txBody>
                  <a:tcPr/>
                </a:tc>
                <a:tc>
                  <a:txBody>
                    <a:bodyPr/>
                    <a:lstStyle/>
                    <a:p>
                      <a:endParaRPr lang="en-GB" sz="1400" b="1" baseline="0" dirty="0" smtClean="0">
                        <a:solidFill>
                          <a:srgbClr val="00B0F0"/>
                        </a:solidFill>
                      </a:endParaRPr>
                    </a:p>
                    <a:p>
                      <a:r>
                        <a:rPr lang="en-GB" sz="1400" b="1" baseline="0" dirty="0" smtClean="0">
                          <a:solidFill>
                            <a:srgbClr val="00B0F0"/>
                          </a:solidFill>
                        </a:rPr>
                        <a:t>Assumptions</a:t>
                      </a:r>
                      <a:r>
                        <a:rPr lang="en-GB" sz="1400" dirty="0" smtClean="0"/>
                        <a:t> about </a:t>
                      </a:r>
                    </a:p>
                    <a:p>
                      <a:pPr marL="285750" indent="-285750">
                        <a:buFont typeface="Wingdings" panose="05000000000000000000" pitchFamily="2" charset="2"/>
                        <a:buChar char="Ø"/>
                      </a:pPr>
                      <a:endParaRPr lang="en-GB" sz="1400" dirty="0" smtClean="0"/>
                    </a:p>
                    <a:p>
                      <a:pPr marL="285750" indent="-285750">
                        <a:buFont typeface="Wingdings" panose="05000000000000000000" pitchFamily="2" charset="2"/>
                        <a:buChar char="Ø"/>
                      </a:pPr>
                      <a:r>
                        <a:rPr lang="en-GB" sz="1400" dirty="0" smtClean="0"/>
                        <a:t>nature of state capacity </a:t>
                      </a:r>
                    </a:p>
                    <a:p>
                      <a:pPr marL="285750" indent="-285750">
                        <a:buFont typeface="Wingdings" panose="05000000000000000000" pitchFamily="2" charset="2"/>
                        <a:buChar char="Ø"/>
                      </a:pPr>
                      <a:r>
                        <a:rPr lang="en-GB" sz="1400" dirty="0" smtClean="0"/>
                        <a:t>markets </a:t>
                      </a:r>
                    </a:p>
                    <a:p>
                      <a:pPr marL="285750" indent="-285750">
                        <a:buFont typeface="Wingdings" panose="05000000000000000000" pitchFamily="2" charset="2"/>
                        <a:buChar char="Ø"/>
                      </a:pPr>
                      <a:r>
                        <a:rPr lang="en-GB" sz="1400" dirty="0" smtClean="0"/>
                        <a:t>institutions &amp; infrastructures that do not hold in the context of Southern Africa</a:t>
                      </a:r>
                    </a:p>
                    <a:p>
                      <a:pPr>
                        <a:buFont typeface="Wingdings" panose="05000000000000000000" pitchFamily="2" charset="2"/>
                        <a:buChar char="Ø"/>
                      </a:pPr>
                      <a:endParaRPr lang="en-GB" sz="1400" dirty="0" smtClean="0"/>
                    </a:p>
                  </a:txBody>
                  <a:tcPr/>
                </a:tc>
              </a:tr>
            </a:tbl>
          </a:graphicData>
        </a:graphic>
      </p:graphicFrame>
    </p:spTree>
    <p:extLst>
      <p:ext uri="{BB962C8B-B14F-4D97-AF65-F5344CB8AC3E}">
        <p14:creationId xmlns:p14="http://schemas.microsoft.com/office/powerpoint/2010/main" val="426526992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3610744" cy="792088"/>
          </a:xfrm>
        </p:spPr>
        <p:txBody>
          <a:bodyPr>
            <a:normAutofit/>
          </a:bodyPr>
          <a:lstStyle/>
          <a:p>
            <a:r>
              <a:rPr lang="en-GB" b="1" dirty="0">
                <a:solidFill>
                  <a:srgbClr val="FFFF00"/>
                </a:solidFill>
              </a:rPr>
              <a:t>Key findings</a:t>
            </a:r>
            <a:endParaRPr lang="en-GB" dirty="0"/>
          </a:p>
        </p:txBody>
      </p:sp>
      <p:sp>
        <p:nvSpPr>
          <p:cNvPr id="3" name="Content Placeholder 2"/>
          <p:cNvSpPr>
            <a:spLocks noGrp="1"/>
          </p:cNvSpPr>
          <p:nvPr>
            <p:ph sz="half" idx="1"/>
          </p:nvPr>
        </p:nvSpPr>
        <p:spPr>
          <a:xfrm>
            <a:off x="107504" y="1196752"/>
            <a:ext cx="4176464" cy="4248473"/>
          </a:xfrm>
        </p:spPr>
        <p:txBody>
          <a:bodyPr>
            <a:normAutofit lnSpcReduction="10000"/>
          </a:bodyPr>
          <a:lstStyle/>
          <a:p>
            <a:pPr marL="0" indent="0" algn="ctr">
              <a:spcBef>
                <a:spcPts val="0"/>
              </a:spcBef>
              <a:buNone/>
            </a:pPr>
            <a:r>
              <a:rPr lang="en-GB" b="1" dirty="0" smtClean="0">
                <a:solidFill>
                  <a:srgbClr val="00B0F0"/>
                </a:solidFill>
              </a:rPr>
              <a:t>‘</a:t>
            </a:r>
            <a:r>
              <a:rPr lang="en-GB" sz="2600" b="1" dirty="0">
                <a:solidFill>
                  <a:srgbClr val="00B0F0"/>
                </a:solidFill>
              </a:rPr>
              <a:t>Rising Powers’ actors are not the determining or dominant actor </a:t>
            </a:r>
            <a:r>
              <a:rPr lang="en-GB" sz="2600" dirty="0"/>
              <a:t>in any low carbon development sector in either </a:t>
            </a:r>
            <a:r>
              <a:rPr lang="en-GB" sz="2600" dirty="0" smtClean="0"/>
              <a:t>country</a:t>
            </a:r>
          </a:p>
          <a:p>
            <a:pPr marL="0" indent="0" algn="ctr">
              <a:spcBef>
                <a:spcPts val="0"/>
              </a:spcBef>
              <a:buNone/>
            </a:pPr>
            <a:endParaRPr lang="en-GB" sz="2600" dirty="0"/>
          </a:p>
          <a:p>
            <a:pPr marL="0" indent="0" algn="ctr">
              <a:spcBef>
                <a:spcPts val="0"/>
              </a:spcBef>
              <a:buNone/>
            </a:pPr>
            <a:r>
              <a:rPr lang="en-GB" sz="2600" b="1" dirty="0">
                <a:solidFill>
                  <a:srgbClr val="00B0F0"/>
                </a:solidFill>
              </a:rPr>
              <a:t>Attributing involvement or project ownership in RE </a:t>
            </a:r>
            <a:r>
              <a:rPr lang="en-GB" sz="2600" dirty="0"/>
              <a:t>to any one ‘rising power’ can be problematic </a:t>
            </a:r>
          </a:p>
          <a:p>
            <a:pPr marL="0" indent="0" algn="ctr">
              <a:spcBef>
                <a:spcPts val="0"/>
              </a:spcBef>
              <a:buNone/>
            </a:pPr>
            <a:endParaRPr lang="en-GB" sz="3100" dirty="0" smtClean="0"/>
          </a:p>
          <a:p>
            <a:pPr marL="0" indent="0" algn="ctr">
              <a:spcBef>
                <a:spcPts val="0"/>
              </a:spcBef>
              <a:buNone/>
            </a:pPr>
            <a:endParaRPr lang="en-GB" sz="3100" dirty="0"/>
          </a:p>
        </p:txBody>
      </p:sp>
      <p:sp>
        <p:nvSpPr>
          <p:cNvPr id="4" name="Content Placeholder 3"/>
          <p:cNvSpPr>
            <a:spLocks noGrp="1"/>
          </p:cNvSpPr>
          <p:nvPr>
            <p:ph sz="half" idx="2"/>
          </p:nvPr>
        </p:nvSpPr>
        <p:spPr>
          <a:xfrm>
            <a:off x="4427984" y="980727"/>
            <a:ext cx="4536504" cy="5761037"/>
          </a:xfrm>
          <a:solidFill>
            <a:srgbClr val="C00000"/>
          </a:solidFill>
        </p:spPr>
        <p:txBody>
          <a:bodyPr>
            <a:normAutofit lnSpcReduction="10000"/>
          </a:bodyPr>
          <a:lstStyle/>
          <a:p>
            <a:pPr>
              <a:spcBef>
                <a:spcPts val="0"/>
              </a:spcBef>
              <a:buFont typeface="Wingdings" panose="05000000000000000000" pitchFamily="2" charset="2"/>
              <a:buChar char="Ø"/>
            </a:pPr>
            <a:r>
              <a:rPr lang="en-GB" sz="2400" dirty="0" smtClean="0"/>
              <a:t>The </a:t>
            </a:r>
            <a:r>
              <a:rPr lang="en-GB" sz="2400" b="1" dirty="0" smtClean="0">
                <a:solidFill>
                  <a:srgbClr val="00B0F0"/>
                </a:solidFill>
              </a:rPr>
              <a:t>presence of RP actors </a:t>
            </a:r>
            <a:r>
              <a:rPr lang="en-GB" sz="2400" dirty="0" smtClean="0"/>
              <a:t>in Southern African low carbon energy sectors </a:t>
            </a:r>
            <a:r>
              <a:rPr lang="en-GB" sz="2400" b="1" dirty="0" smtClean="0">
                <a:solidFill>
                  <a:srgbClr val="00B0F0"/>
                </a:solidFill>
              </a:rPr>
              <a:t>is highly variable</a:t>
            </a:r>
          </a:p>
          <a:p>
            <a:pPr marL="0" indent="0">
              <a:spcBef>
                <a:spcPts val="0"/>
              </a:spcBef>
              <a:buNone/>
            </a:pPr>
            <a:endParaRPr lang="en-GB" sz="2400" b="1" dirty="0">
              <a:solidFill>
                <a:srgbClr val="00B0F0"/>
              </a:solidFill>
            </a:endParaRPr>
          </a:p>
          <a:p>
            <a:pPr>
              <a:spcBef>
                <a:spcPts val="0"/>
              </a:spcBef>
              <a:buFont typeface="Wingdings" panose="05000000000000000000" pitchFamily="2" charset="2"/>
              <a:buChar char="Ø"/>
            </a:pPr>
            <a:r>
              <a:rPr lang="en-GB" sz="2400" dirty="0"/>
              <a:t>‘Rising Power’ companies are </a:t>
            </a:r>
            <a:r>
              <a:rPr lang="en-GB" sz="2400" b="1" dirty="0">
                <a:solidFill>
                  <a:srgbClr val="00B0F0"/>
                </a:solidFill>
              </a:rPr>
              <a:t>bound up in wider networks </a:t>
            </a:r>
            <a:endParaRPr lang="en-GB" sz="2400" b="1" dirty="0" smtClean="0">
              <a:solidFill>
                <a:srgbClr val="00B0F0"/>
              </a:solidFill>
            </a:endParaRPr>
          </a:p>
          <a:p>
            <a:pPr marL="0" indent="0">
              <a:spcBef>
                <a:spcPts val="0"/>
              </a:spcBef>
              <a:buNone/>
            </a:pPr>
            <a:endParaRPr lang="en-GB" sz="2000" dirty="0" smtClean="0"/>
          </a:p>
          <a:p>
            <a:pPr marL="0" indent="0">
              <a:spcBef>
                <a:spcPts val="0"/>
              </a:spcBef>
              <a:buNone/>
            </a:pPr>
            <a:r>
              <a:rPr lang="en-GB" sz="2000" dirty="0" smtClean="0"/>
              <a:t>(of </a:t>
            </a:r>
            <a:r>
              <a:rPr lang="en-GB" sz="2000" dirty="0"/>
              <a:t>construction firms, renewable energy development companies, technology providers &amp; national &amp; international investment </a:t>
            </a:r>
            <a:r>
              <a:rPr lang="en-GB" sz="2000" dirty="0" smtClean="0"/>
              <a:t>coalitions)</a:t>
            </a:r>
          </a:p>
          <a:p>
            <a:pPr>
              <a:spcBef>
                <a:spcPts val="0"/>
              </a:spcBef>
              <a:buFont typeface="Wingdings" panose="05000000000000000000" pitchFamily="2" charset="2"/>
              <a:buChar char="Ø"/>
            </a:pPr>
            <a:endParaRPr lang="en-GB" sz="2400" b="1" dirty="0">
              <a:solidFill>
                <a:srgbClr val="00B0F0"/>
              </a:solidFill>
            </a:endParaRPr>
          </a:p>
          <a:p>
            <a:pPr>
              <a:spcBef>
                <a:spcPts val="0"/>
              </a:spcBef>
              <a:buFont typeface="Wingdings" panose="05000000000000000000" pitchFamily="2" charset="2"/>
              <a:buChar char="Ø"/>
            </a:pPr>
            <a:r>
              <a:rPr lang="en-GB" sz="2400" dirty="0"/>
              <a:t>Complex, transient &amp; opaque nature of </a:t>
            </a:r>
            <a:r>
              <a:rPr lang="en-GB" sz="2400" b="1" dirty="0">
                <a:solidFill>
                  <a:srgbClr val="00B0F0"/>
                </a:solidFill>
              </a:rPr>
              <a:t>global trade &amp; production networks </a:t>
            </a:r>
            <a:r>
              <a:rPr lang="en-GB" sz="2400" dirty="0"/>
              <a:t>&amp; transnational</a:t>
            </a:r>
            <a:r>
              <a:rPr lang="en-GB" sz="2400" b="1" dirty="0"/>
              <a:t> </a:t>
            </a:r>
            <a:r>
              <a:rPr lang="en-GB" sz="2400" b="1" dirty="0">
                <a:solidFill>
                  <a:srgbClr val="00B0F0"/>
                </a:solidFill>
              </a:rPr>
              <a:t>flows of investment &amp; </a:t>
            </a:r>
            <a:r>
              <a:rPr lang="en-GB" sz="2400" b="1" dirty="0" smtClean="0">
                <a:solidFill>
                  <a:srgbClr val="00B0F0"/>
                </a:solidFill>
              </a:rPr>
              <a:t>finance</a:t>
            </a:r>
          </a:p>
          <a:p>
            <a:pPr>
              <a:spcBef>
                <a:spcPts val="0"/>
              </a:spcBef>
              <a:buFont typeface="Wingdings" panose="05000000000000000000" pitchFamily="2" charset="2"/>
              <a:buChar char="Ø"/>
            </a:pPr>
            <a:endParaRPr lang="en-GB" b="1" dirty="0">
              <a:solidFill>
                <a:srgbClr val="00B0F0"/>
              </a:solidFill>
            </a:endParaRPr>
          </a:p>
          <a:p>
            <a:pPr>
              <a:spcBef>
                <a:spcPts val="0"/>
              </a:spcBef>
              <a:buFont typeface="Wingdings" panose="05000000000000000000" pitchFamily="2" charset="2"/>
              <a:buChar char="Ø"/>
            </a:pPr>
            <a:endParaRPr lang="en-GB" b="1" dirty="0">
              <a:solidFill>
                <a:srgbClr val="00B0F0"/>
              </a:solidFill>
            </a:endParaRPr>
          </a:p>
          <a:p>
            <a:pPr>
              <a:spcBef>
                <a:spcPts val="0"/>
              </a:spcBef>
              <a:buFont typeface="Wingdings" panose="05000000000000000000" pitchFamily="2" charset="2"/>
              <a:buChar char="Ø"/>
            </a:pPr>
            <a:endParaRPr lang="en-GB" sz="3100" dirty="0" smtClean="0"/>
          </a:p>
          <a:p>
            <a:pPr>
              <a:spcBef>
                <a:spcPts val="0"/>
              </a:spcBef>
              <a:buFont typeface="Wingdings" panose="05000000000000000000" pitchFamily="2" charset="2"/>
              <a:buChar char="Ø"/>
            </a:pPr>
            <a:endParaRPr lang="en-GB" sz="3100" dirty="0"/>
          </a:p>
          <a:p>
            <a:pPr>
              <a:spcBef>
                <a:spcPts val="0"/>
              </a:spcBef>
              <a:buFont typeface="Wingdings" panose="05000000000000000000" pitchFamily="2" charset="2"/>
              <a:buChar char="Ø"/>
            </a:pPr>
            <a:endParaRPr lang="en-GB" sz="3100" dirty="0" smtClean="0"/>
          </a:p>
          <a:p>
            <a:pPr>
              <a:spcBef>
                <a:spcPts val="0"/>
              </a:spcBef>
              <a:buFont typeface="Wingdings" panose="05000000000000000000" pitchFamily="2" charset="2"/>
              <a:buChar char="Ø"/>
            </a:pPr>
            <a:endParaRPr lang="en-GB" sz="3100" dirty="0" smtClean="0"/>
          </a:p>
          <a:p>
            <a:endParaRPr lang="en-GB" dirty="0"/>
          </a:p>
        </p:txBody>
      </p:sp>
      <p:pic>
        <p:nvPicPr>
          <p:cNvPr id="2050" name="Picture 2" descr="http://www.icainstitute.org/images/ATT000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5019675"/>
            <a:ext cx="3810000" cy="183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201597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512" y="188640"/>
            <a:ext cx="3672408" cy="576064"/>
          </a:xfrm>
        </p:spPr>
        <p:txBody>
          <a:bodyPr>
            <a:noAutofit/>
          </a:bodyPr>
          <a:lstStyle/>
          <a:p>
            <a:r>
              <a:rPr lang="en-GB" sz="3600" b="1" dirty="0">
                <a:solidFill>
                  <a:srgbClr val="FFFF00"/>
                </a:solidFill>
              </a:rPr>
              <a:t>Key findings</a:t>
            </a:r>
            <a:endParaRPr lang="en-GB" sz="3600" dirty="0"/>
          </a:p>
        </p:txBody>
      </p:sp>
      <p:sp>
        <p:nvSpPr>
          <p:cNvPr id="5" name="Content Placeholder 4"/>
          <p:cNvSpPr>
            <a:spLocks noGrp="1"/>
          </p:cNvSpPr>
          <p:nvPr>
            <p:ph sz="half" idx="1"/>
          </p:nvPr>
        </p:nvSpPr>
        <p:spPr>
          <a:xfrm>
            <a:off x="179512" y="1556792"/>
            <a:ext cx="4104456" cy="2304256"/>
          </a:xfrm>
        </p:spPr>
        <p:txBody>
          <a:bodyPr>
            <a:normAutofit lnSpcReduction="10000"/>
          </a:bodyPr>
          <a:lstStyle/>
          <a:p>
            <a:pPr marL="0" indent="0">
              <a:spcBef>
                <a:spcPts val="0"/>
              </a:spcBef>
              <a:buNone/>
            </a:pPr>
            <a:r>
              <a:rPr lang="en-GB" sz="2400" b="1" dirty="0">
                <a:solidFill>
                  <a:srgbClr val="00B0F0"/>
                </a:solidFill>
              </a:rPr>
              <a:t>RE investments </a:t>
            </a:r>
            <a:r>
              <a:rPr lang="en-GB" sz="2400" dirty="0"/>
              <a:t>from ‘rising power’ economies are </a:t>
            </a:r>
            <a:r>
              <a:rPr lang="en-GB" sz="2400" b="1" dirty="0">
                <a:solidFill>
                  <a:srgbClr val="00B0F0"/>
                </a:solidFill>
              </a:rPr>
              <a:t>not predominantly driven by state-led ‘South-South co-operation’ agendas </a:t>
            </a:r>
          </a:p>
          <a:p>
            <a:pPr marL="0" indent="0">
              <a:spcBef>
                <a:spcPts val="0"/>
              </a:spcBef>
              <a:buNone/>
            </a:pPr>
            <a:endParaRPr lang="en-GB" dirty="0"/>
          </a:p>
          <a:p>
            <a:endParaRPr lang="en-GB" dirty="0"/>
          </a:p>
        </p:txBody>
      </p:sp>
      <p:sp>
        <p:nvSpPr>
          <p:cNvPr id="6" name="Content Placeholder 5"/>
          <p:cNvSpPr>
            <a:spLocks noGrp="1"/>
          </p:cNvSpPr>
          <p:nvPr>
            <p:ph sz="half" idx="2"/>
          </p:nvPr>
        </p:nvSpPr>
        <p:spPr>
          <a:xfrm>
            <a:off x="4644008" y="764704"/>
            <a:ext cx="4392488" cy="5832648"/>
          </a:xfrm>
          <a:solidFill>
            <a:srgbClr val="C00000"/>
          </a:solidFill>
        </p:spPr>
        <p:txBody>
          <a:bodyPr>
            <a:normAutofit lnSpcReduction="10000"/>
          </a:bodyPr>
          <a:lstStyle/>
          <a:p>
            <a:pPr>
              <a:spcBef>
                <a:spcPts val="0"/>
              </a:spcBef>
              <a:buFont typeface="Wingdings" panose="05000000000000000000" pitchFamily="2" charset="2"/>
              <a:buChar char="Ø"/>
            </a:pPr>
            <a:endParaRPr lang="en-GB" sz="2000" dirty="0" smtClean="0"/>
          </a:p>
          <a:p>
            <a:pPr>
              <a:spcBef>
                <a:spcPts val="0"/>
              </a:spcBef>
              <a:buFont typeface="Wingdings" panose="05000000000000000000" pitchFamily="2" charset="2"/>
              <a:buChar char="Ø"/>
            </a:pPr>
            <a:r>
              <a:rPr lang="en-GB" sz="2400" dirty="0" smtClean="0"/>
              <a:t>RE </a:t>
            </a:r>
            <a:r>
              <a:rPr lang="en-GB" sz="2400" dirty="0"/>
              <a:t>investment often not a major part of </a:t>
            </a:r>
            <a:r>
              <a:rPr lang="en-GB" sz="2400" b="1" dirty="0">
                <a:solidFill>
                  <a:srgbClr val="00B0F0"/>
                </a:solidFill>
              </a:rPr>
              <a:t>bilateral cooperation</a:t>
            </a:r>
            <a:r>
              <a:rPr lang="en-GB" sz="2400" dirty="0"/>
              <a:t>, wide variety of state, non-state &amp; quasi-state actors involved</a:t>
            </a:r>
          </a:p>
          <a:p>
            <a:pPr>
              <a:spcBef>
                <a:spcPts val="0"/>
              </a:spcBef>
              <a:buFont typeface="Wingdings" panose="05000000000000000000" pitchFamily="2" charset="2"/>
              <a:buChar char="Ø"/>
            </a:pPr>
            <a:endParaRPr lang="en-GB" sz="2400" dirty="0"/>
          </a:p>
          <a:p>
            <a:pPr>
              <a:spcBef>
                <a:spcPts val="0"/>
              </a:spcBef>
              <a:buFont typeface="Wingdings" panose="05000000000000000000" pitchFamily="2" charset="2"/>
              <a:buChar char="Ø"/>
            </a:pPr>
            <a:r>
              <a:rPr lang="en-GB" sz="2400" dirty="0"/>
              <a:t>There is </a:t>
            </a:r>
            <a:r>
              <a:rPr lang="en-GB" sz="2400" b="1" dirty="0">
                <a:solidFill>
                  <a:srgbClr val="00B0F0"/>
                </a:solidFill>
              </a:rPr>
              <a:t>no singular/coherent state-led push </a:t>
            </a:r>
            <a:r>
              <a:rPr lang="en-GB" sz="2400" dirty="0"/>
              <a:t>for overseas RE </a:t>
            </a:r>
            <a:r>
              <a:rPr lang="en-GB" sz="2400" dirty="0" smtClean="0"/>
              <a:t>investment</a:t>
            </a:r>
          </a:p>
          <a:p>
            <a:pPr>
              <a:spcBef>
                <a:spcPts val="0"/>
              </a:spcBef>
              <a:buFont typeface="Wingdings" panose="05000000000000000000" pitchFamily="2" charset="2"/>
              <a:buChar char="Ø"/>
            </a:pPr>
            <a:endParaRPr lang="en-GB" sz="2400" dirty="0"/>
          </a:p>
          <a:p>
            <a:pPr>
              <a:spcBef>
                <a:spcPts val="0"/>
              </a:spcBef>
              <a:buFont typeface="Wingdings" panose="05000000000000000000" pitchFamily="2" charset="2"/>
              <a:buChar char="Ø"/>
            </a:pPr>
            <a:r>
              <a:rPr lang="en-GB" sz="2400" dirty="0"/>
              <a:t>Low carbon development encompasses </a:t>
            </a:r>
            <a:r>
              <a:rPr lang="en-GB" sz="2400" b="1" dirty="0">
                <a:solidFill>
                  <a:srgbClr val="00B0F0"/>
                </a:solidFill>
              </a:rPr>
              <a:t>a complexity of stakeholders </a:t>
            </a:r>
            <a:r>
              <a:rPr lang="en-GB" sz="2400" dirty="0"/>
              <a:t>from the public, private, national / international &amp; political &amp; economic spheres</a:t>
            </a:r>
          </a:p>
          <a:p>
            <a:pPr>
              <a:spcBef>
                <a:spcPts val="0"/>
              </a:spcBef>
              <a:buFont typeface="Wingdings" panose="05000000000000000000" pitchFamily="2" charset="2"/>
              <a:buChar char="Ø"/>
            </a:pPr>
            <a:endParaRPr lang="en-GB" sz="2400" dirty="0"/>
          </a:p>
          <a:p>
            <a:endParaRPr lang="en-GB" dirty="0"/>
          </a:p>
        </p:txBody>
      </p:sp>
      <p:pic>
        <p:nvPicPr>
          <p:cNvPr id="7" name="Picture 2" descr="http://www.unep.org/greeneconomy/portals/88/images/SouthSouthBann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94" y="4149078"/>
            <a:ext cx="2034034" cy="25926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upload.wikimedia.org/wikipedia/commons/a/a9/BRICS_leaders_in_Brazil.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4149077"/>
            <a:ext cx="2088232" cy="2592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59239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624" y="0"/>
            <a:ext cx="8229600" cy="980728"/>
          </a:xfrm>
        </p:spPr>
        <p:txBody>
          <a:bodyPr>
            <a:normAutofit/>
          </a:bodyPr>
          <a:lstStyle/>
          <a:p>
            <a:pPr algn="l"/>
            <a:r>
              <a:rPr lang="en-GB" sz="3600" b="1" dirty="0">
                <a:solidFill>
                  <a:srgbClr val="FFFF00"/>
                </a:solidFill>
              </a:rPr>
              <a:t>Key findings</a:t>
            </a:r>
            <a:endParaRPr lang="en-GB" sz="3600" dirty="0"/>
          </a:p>
        </p:txBody>
      </p:sp>
      <p:sp>
        <p:nvSpPr>
          <p:cNvPr id="3" name="Content Placeholder 2"/>
          <p:cNvSpPr>
            <a:spLocks noGrp="1"/>
          </p:cNvSpPr>
          <p:nvPr>
            <p:ph sz="half" idx="1"/>
          </p:nvPr>
        </p:nvSpPr>
        <p:spPr>
          <a:xfrm>
            <a:off x="179512" y="1268761"/>
            <a:ext cx="3600400" cy="2952327"/>
          </a:xfrm>
        </p:spPr>
        <p:txBody>
          <a:bodyPr>
            <a:normAutofit/>
          </a:bodyPr>
          <a:lstStyle/>
          <a:p>
            <a:pPr marL="0" indent="0">
              <a:buNone/>
            </a:pPr>
            <a:r>
              <a:rPr lang="en-GB" sz="2400" dirty="0" smtClean="0"/>
              <a:t>Disaggregating </a:t>
            </a:r>
            <a:r>
              <a:rPr lang="en-GB" sz="2400" b="1" dirty="0" smtClean="0">
                <a:solidFill>
                  <a:srgbClr val="00B0F0"/>
                </a:solidFill>
              </a:rPr>
              <a:t>‘</a:t>
            </a:r>
            <a:r>
              <a:rPr lang="en-GB" sz="2400" b="1" dirty="0">
                <a:solidFill>
                  <a:srgbClr val="00B0F0"/>
                </a:solidFill>
              </a:rPr>
              <a:t>rising powers’ as an analytical </a:t>
            </a:r>
            <a:r>
              <a:rPr lang="en-GB" sz="2400" b="1" dirty="0" smtClean="0">
                <a:solidFill>
                  <a:srgbClr val="00B0F0"/>
                </a:solidFill>
              </a:rPr>
              <a:t>category</a:t>
            </a:r>
            <a:endParaRPr lang="en-GB" dirty="0"/>
          </a:p>
          <a:p>
            <a:pPr marL="0" indent="0">
              <a:buNone/>
            </a:pPr>
            <a:r>
              <a:rPr lang="en-GB" dirty="0" smtClean="0"/>
              <a:t> </a:t>
            </a:r>
            <a:endParaRPr lang="en-GB" b="1" dirty="0">
              <a:solidFill>
                <a:srgbClr val="00B0F0"/>
              </a:solidFill>
            </a:endParaRPr>
          </a:p>
          <a:p>
            <a:endParaRPr lang="en-GB" dirty="0"/>
          </a:p>
        </p:txBody>
      </p:sp>
      <p:sp>
        <p:nvSpPr>
          <p:cNvPr id="4" name="Content Placeholder 3"/>
          <p:cNvSpPr>
            <a:spLocks noGrp="1"/>
          </p:cNvSpPr>
          <p:nvPr>
            <p:ph sz="half" idx="2"/>
          </p:nvPr>
        </p:nvSpPr>
        <p:spPr>
          <a:xfrm>
            <a:off x="4499992" y="764704"/>
            <a:ext cx="4534874" cy="5976664"/>
          </a:xfrm>
          <a:solidFill>
            <a:srgbClr val="C00000"/>
          </a:solidFill>
        </p:spPr>
        <p:txBody>
          <a:bodyPr>
            <a:normAutofit/>
          </a:bodyPr>
          <a:lstStyle/>
          <a:p>
            <a:pPr>
              <a:spcBef>
                <a:spcPts val="0"/>
              </a:spcBef>
            </a:pPr>
            <a:r>
              <a:rPr lang="en-GB" sz="2400" smtClean="0"/>
              <a:t>Different </a:t>
            </a:r>
            <a:r>
              <a:rPr lang="en-GB" sz="2400" dirty="0"/>
              <a:t>firms &amp; sections of the state engaging with different actors in each country </a:t>
            </a:r>
            <a:r>
              <a:rPr lang="en-GB" sz="2400" dirty="0" smtClean="0"/>
              <a:t> </a:t>
            </a:r>
          </a:p>
          <a:p>
            <a:pPr>
              <a:spcBef>
                <a:spcPts val="0"/>
              </a:spcBef>
              <a:buFont typeface="Wingdings" panose="05000000000000000000" pitchFamily="2" charset="2"/>
              <a:buChar char="Ø"/>
            </a:pPr>
            <a:endParaRPr lang="en-GB" sz="2400" b="1" dirty="0">
              <a:solidFill>
                <a:srgbClr val="00B0F0"/>
              </a:solidFill>
            </a:endParaRPr>
          </a:p>
          <a:p>
            <a:pPr>
              <a:spcBef>
                <a:spcPts val="0"/>
              </a:spcBef>
              <a:buFont typeface="Wingdings" panose="05000000000000000000" pitchFamily="2" charset="2"/>
              <a:buChar char="Ø"/>
            </a:pPr>
            <a:r>
              <a:rPr lang="en-GB" sz="2400" dirty="0" smtClean="0"/>
              <a:t>Pursuing</a:t>
            </a:r>
            <a:r>
              <a:rPr lang="en-GB" sz="2400" b="1" dirty="0" smtClean="0">
                <a:solidFill>
                  <a:srgbClr val="00B0F0"/>
                </a:solidFill>
              </a:rPr>
              <a:t> </a:t>
            </a:r>
            <a:r>
              <a:rPr lang="en-GB" sz="2400" b="1" dirty="0">
                <a:solidFill>
                  <a:srgbClr val="00B0F0"/>
                </a:solidFill>
              </a:rPr>
              <a:t>a myriad of different energy </a:t>
            </a:r>
            <a:r>
              <a:rPr lang="en-GB" sz="2400" b="1" dirty="0" smtClean="0">
                <a:solidFill>
                  <a:srgbClr val="00B0F0"/>
                </a:solidFill>
              </a:rPr>
              <a:t>developments</a:t>
            </a:r>
          </a:p>
          <a:p>
            <a:pPr>
              <a:spcBef>
                <a:spcPts val="0"/>
              </a:spcBef>
              <a:buFont typeface="Wingdings" panose="05000000000000000000" pitchFamily="2" charset="2"/>
              <a:buChar char="Ø"/>
            </a:pPr>
            <a:endParaRPr lang="en-GB" sz="2400" dirty="0"/>
          </a:p>
          <a:p>
            <a:pPr>
              <a:spcBef>
                <a:spcPts val="0"/>
              </a:spcBef>
              <a:buFont typeface="Wingdings" panose="05000000000000000000" pitchFamily="2" charset="2"/>
              <a:buChar char="Ø"/>
            </a:pPr>
            <a:r>
              <a:rPr lang="en-GB" sz="2400" b="1" dirty="0">
                <a:solidFill>
                  <a:srgbClr val="00B0F0"/>
                </a:solidFill>
              </a:rPr>
              <a:t>Other emerging </a:t>
            </a:r>
            <a:r>
              <a:rPr lang="en-GB" sz="2400" b="1" dirty="0" smtClean="0">
                <a:solidFill>
                  <a:srgbClr val="00B0F0"/>
                </a:solidFill>
              </a:rPr>
              <a:t>economies key </a:t>
            </a:r>
            <a:r>
              <a:rPr lang="en-GB" sz="2400" dirty="0"/>
              <a:t>(e.g. South Korea, Malaysia, </a:t>
            </a:r>
            <a:r>
              <a:rPr lang="en-GB" sz="2400" dirty="0" smtClean="0"/>
              <a:t>Thailand)</a:t>
            </a:r>
          </a:p>
          <a:p>
            <a:pPr>
              <a:spcBef>
                <a:spcPts val="0"/>
              </a:spcBef>
              <a:buFont typeface="Wingdings" panose="05000000000000000000" pitchFamily="2" charset="2"/>
              <a:buChar char="Ø"/>
            </a:pPr>
            <a:endParaRPr lang="en-GB" sz="2400" dirty="0"/>
          </a:p>
          <a:p>
            <a:pPr>
              <a:spcBef>
                <a:spcPts val="0"/>
              </a:spcBef>
              <a:buFont typeface="Wingdings" panose="05000000000000000000" pitchFamily="2" charset="2"/>
              <a:buChar char="Ø"/>
            </a:pPr>
            <a:r>
              <a:rPr lang="en-GB" sz="2400" dirty="0" smtClean="0"/>
              <a:t>The </a:t>
            </a:r>
            <a:r>
              <a:rPr lang="en-GB" sz="2400" b="1" dirty="0">
                <a:solidFill>
                  <a:srgbClr val="00B0F0"/>
                </a:solidFill>
              </a:rPr>
              <a:t>continuing importance of established actors </a:t>
            </a:r>
            <a:r>
              <a:rPr lang="en-GB" sz="2400" dirty="0"/>
              <a:t>(e.g. European bilateral </a:t>
            </a:r>
            <a:r>
              <a:rPr lang="en-GB" sz="2400" dirty="0" smtClean="0"/>
              <a:t>donors &amp; RE technology companies)</a:t>
            </a:r>
          </a:p>
          <a:p>
            <a:pPr>
              <a:spcBef>
                <a:spcPts val="0"/>
              </a:spcBef>
              <a:buFont typeface="Wingdings" panose="05000000000000000000" pitchFamily="2" charset="2"/>
              <a:buChar char="Ø"/>
            </a:pPr>
            <a:endParaRPr lang="en-GB" sz="2400" dirty="0"/>
          </a:p>
          <a:p>
            <a:pPr marL="0" indent="0">
              <a:spcBef>
                <a:spcPts val="0"/>
              </a:spcBef>
              <a:buNone/>
            </a:pPr>
            <a:endParaRPr lang="en-GB" sz="2400" dirty="0"/>
          </a:p>
          <a:p>
            <a:pPr>
              <a:spcBef>
                <a:spcPts val="0"/>
              </a:spcBef>
              <a:buFont typeface="Wingdings" panose="05000000000000000000" pitchFamily="2" charset="2"/>
              <a:buChar char="Ø"/>
            </a:pPr>
            <a:endParaRPr lang="en-GB" sz="2400" dirty="0" smtClean="0"/>
          </a:p>
          <a:p>
            <a:pPr>
              <a:spcBef>
                <a:spcPts val="0"/>
              </a:spcBef>
              <a:buFont typeface="Wingdings" panose="05000000000000000000" pitchFamily="2" charset="2"/>
              <a:buChar char="Ø"/>
            </a:pPr>
            <a:endParaRPr lang="en-GB" sz="2400" dirty="0"/>
          </a:p>
          <a:p>
            <a:pPr>
              <a:spcBef>
                <a:spcPts val="0"/>
              </a:spcBef>
              <a:buFont typeface="Wingdings" panose="05000000000000000000" pitchFamily="2" charset="2"/>
              <a:buChar char="Ø"/>
            </a:pPr>
            <a:endParaRPr lang="en-GB" sz="2400" dirty="0"/>
          </a:p>
          <a:p>
            <a:pPr>
              <a:spcBef>
                <a:spcPts val="0"/>
              </a:spcBef>
              <a:buFont typeface="Wingdings" panose="05000000000000000000" pitchFamily="2" charset="2"/>
              <a:buChar char="Ø"/>
            </a:pPr>
            <a:endParaRPr lang="en-GB" dirty="0" smtClean="0"/>
          </a:p>
          <a:p>
            <a:pPr>
              <a:spcBef>
                <a:spcPts val="0"/>
              </a:spcBef>
              <a:buFont typeface="Wingdings" panose="05000000000000000000" pitchFamily="2" charset="2"/>
              <a:buChar char="Ø"/>
            </a:pPr>
            <a:endParaRPr lang="en-GB" sz="2400" dirty="0"/>
          </a:p>
          <a:p>
            <a:pPr>
              <a:spcBef>
                <a:spcPts val="0"/>
              </a:spcBef>
              <a:buFont typeface="Wingdings" panose="05000000000000000000" pitchFamily="2" charset="2"/>
              <a:buChar char="Ø"/>
            </a:pPr>
            <a:endParaRPr lang="en-GB" sz="2400" dirty="0"/>
          </a:p>
          <a:p>
            <a:pPr>
              <a:spcBef>
                <a:spcPts val="0"/>
              </a:spcBef>
              <a:buFont typeface="Wingdings" panose="05000000000000000000" pitchFamily="2" charset="2"/>
              <a:buChar char="Ø"/>
            </a:pPr>
            <a:endParaRPr lang="en-GB" sz="2400" dirty="0" smtClean="0"/>
          </a:p>
          <a:p>
            <a:pPr>
              <a:spcBef>
                <a:spcPts val="0"/>
              </a:spcBef>
              <a:buFont typeface="Wingdings" panose="05000000000000000000" pitchFamily="2" charset="2"/>
              <a:buChar char="Ø"/>
            </a:pPr>
            <a:endParaRPr lang="en-GB" sz="2400" dirty="0"/>
          </a:p>
          <a:p>
            <a:pPr>
              <a:spcBef>
                <a:spcPts val="0"/>
              </a:spcBef>
              <a:buFont typeface="Wingdings" panose="05000000000000000000" pitchFamily="2" charset="2"/>
              <a:buChar char="Ø"/>
            </a:pPr>
            <a:endParaRPr lang="en-GB" sz="2400" dirty="0"/>
          </a:p>
          <a:p>
            <a:pPr>
              <a:spcBef>
                <a:spcPts val="0"/>
              </a:spcBef>
              <a:buFont typeface="Wingdings" panose="05000000000000000000" pitchFamily="2" charset="2"/>
              <a:buChar char="Ø"/>
            </a:pPr>
            <a:endParaRPr lang="en-GB" sz="2400" dirty="0"/>
          </a:p>
          <a:p>
            <a:pPr>
              <a:spcBef>
                <a:spcPts val="0"/>
              </a:spcBef>
              <a:buFont typeface="Wingdings" panose="05000000000000000000" pitchFamily="2" charset="2"/>
              <a:buChar char="Ø"/>
            </a:pPr>
            <a:endParaRPr lang="en-GB" dirty="0"/>
          </a:p>
          <a:p>
            <a:pPr>
              <a:spcBef>
                <a:spcPts val="0"/>
              </a:spcBef>
              <a:buFont typeface="Wingdings" panose="05000000000000000000" pitchFamily="2" charset="2"/>
              <a:buChar char="Ø"/>
            </a:pPr>
            <a:endParaRPr lang="en-GB" dirty="0"/>
          </a:p>
          <a:p>
            <a:pPr>
              <a:spcBef>
                <a:spcPts val="0"/>
              </a:spcBef>
              <a:buFont typeface="Wingdings" panose="05000000000000000000" pitchFamily="2" charset="2"/>
              <a:buChar char="Ø"/>
            </a:pPr>
            <a:endParaRPr lang="en-GB" dirty="0"/>
          </a:p>
          <a:p>
            <a:pPr>
              <a:spcBef>
                <a:spcPts val="0"/>
              </a:spcBef>
              <a:buFont typeface="Wingdings" panose="05000000000000000000" pitchFamily="2" charset="2"/>
              <a:buChar char="Ø"/>
            </a:pPr>
            <a:endParaRPr lang="en-GB" dirty="0"/>
          </a:p>
        </p:txBody>
      </p:sp>
      <p:pic>
        <p:nvPicPr>
          <p:cNvPr id="6146" name="Picture 2" descr="http://www.lngworldnews.com/wp-content/uploads/2014/11/India-Mozambique-sing-oil-and-gas-cooperation-MOU-530x3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852936"/>
            <a:ext cx="4248472" cy="3868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576462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624" y="188640"/>
            <a:ext cx="8229600" cy="648072"/>
          </a:xfrm>
        </p:spPr>
        <p:txBody>
          <a:bodyPr>
            <a:normAutofit fontScale="90000"/>
          </a:bodyPr>
          <a:lstStyle/>
          <a:p>
            <a:pPr algn="l"/>
            <a:r>
              <a:rPr lang="en-GB" b="1" dirty="0">
                <a:solidFill>
                  <a:srgbClr val="FFFF00"/>
                </a:solidFill>
              </a:rPr>
              <a:t>Key findings</a:t>
            </a:r>
            <a:endParaRPr lang="en-GB" dirty="0"/>
          </a:p>
        </p:txBody>
      </p:sp>
      <p:sp>
        <p:nvSpPr>
          <p:cNvPr id="3" name="Content Placeholder 2"/>
          <p:cNvSpPr>
            <a:spLocks noGrp="1"/>
          </p:cNvSpPr>
          <p:nvPr>
            <p:ph sz="half" idx="1"/>
          </p:nvPr>
        </p:nvSpPr>
        <p:spPr>
          <a:xfrm>
            <a:off x="86902" y="1268761"/>
            <a:ext cx="3621002" cy="2520279"/>
          </a:xfrm>
        </p:spPr>
        <p:txBody>
          <a:bodyPr>
            <a:normAutofit fontScale="92500" lnSpcReduction="20000"/>
          </a:bodyPr>
          <a:lstStyle/>
          <a:p>
            <a:pPr marL="0" indent="0" algn="ctr">
              <a:buNone/>
            </a:pPr>
            <a:r>
              <a:rPr lang="en-GB" b="1" dirty="0" smtClean="0"/>
              <a:t>Critical </a:t>
            </a:r>
            <a:r>
              <a:rPr lang="en-GB" b="1" dirty="0"/>
              <a:t>to follow </a:t>
            </a:r>
            <a:r>
              <a:rPr lang="en-GB" b="1" dirty="0">
                <a:solidFill>
                  <a:srgbClr val="00B0F0"/>
                </a:solidFill>
              </a:rPr>
              <a:t>global supply chains </a:t>
            </a:r>
            <a:r>
              <a:rPr lang="en-GB" dirty="0"/>
              <a:t>in </a:t>
            </a:r>
            <a:r>
              <a:rPr lang="en-GB" dirty="0" smtClean="0"/>
              <a:t>RE technologies </a:t>
            </a:r>
          </a:p>
          <a:p>
            <a:pPr marL="0" indent="0" algn="ctr">
              <a:buNone/>
            </a:pPr>
            <a:r>
              <a:rPr lang="en-GB" dirty="0" smtClean="0"/>
              <a:t>&amp; </a:t>
            </a:r>
            <a:r>
              <a:rPr lang="en-GB" dirty="0"/>
              <a:t>the </a:t>
            </a:r>
            <a:r>
              <a:rPr lang="en-GB" b="1" dirty="0" smtClean="0">
                <a:solidFill>
                  <a:srgbClr val="00B0F0"/>
                </a:solidFill>
              </a:rPr>
              <a:t>project </a:t>
            </a:r>
            <a:r>
              <a:rPr lang="en-GB" b="1" dirty="0">
                <a:solidFill>
                  <a:srgbClr val="00B0F0"/>
                </a:solidFill>
              </a:rPr>
              <a:t>finance/project development </a:t>
            </a:r>
            <a:r>
              <a:rPr lang="en-GB" b="1" dirty="0" smtClean="0">
                <a:solidFill>
                  <a:srgbClr val="00B0F0"/>
                </a:solidFill>
              </a:rPr>
              <a:t>streams</a:t>
            </a:r>
            <a:endParaRPr lang="en-GB" b="1" dirty="0">
              <a:solidFill>
                <a:srgbClr val="00B0F0"/>
              </a:solidFill>
            </a:endParaRPr>
          </a:p>
          <a:p>
            <a:endParaRPr lang="en-GB" dirty="0"/>
          </a:p>
        </p:txBody>
      </p:sp>
      <p:sp>
        <p:nvSpPr>
          <p:cNvPr id="4" name="Content Placeholder 3"/>
          <p:cNvSpPr>
            <a:spLocks noGrp="1"/>
          </p:cNvSpPr>
          <p:nvPr>
            <p:ph sz="half" idx="2"/>
          </p:nvPr>
        </p:nvSpPr>
        <p:spPr>
          <a:xfrm>
            <a:off x="3779912" y="332656"/>
            <a:ext cx="5364088" cy="6313884"/>
          </a:xfrm>
          <a:solidFill>
            <a:srgbClr val="C00000"/>
          </a:solidFill>
        </p:spPr>
        <p:txBody>
          <a:bodyPr>
            <a:normAutofit fontScale="92500" lnSpcReduction="20000"/>
          </a:bodyPr>
          <a:lstStyle/>
          <a:p>
            <a:pPr>
              <a:spcBef>
                <a:spcPts val="0"/>
              </a:spcBef>
              <a:buFont typeface="Wingdings" panose="05000000000000000000" pitchFamily="2" charset="2"/>
              <a:buChar char="Ø"/>
            </a:pPr>
            <a:endParaRPr lang="en-GB" sz="2000" dirty="0" smtClean="0"/>
          </a:p>
          <a:p>
            <a:pPr>
              <a:spcBef>
                <a:spcPts val="0"/>
              </a:spcBef>
              <a:buFont typeface="Wingdings" panose="05000000000000000000" pitchFamily="2" charset="2"/>
              <a:buChar char="Ø"/>
            </a:pPr>
            <a:r>
              <a:rPr lang="en-GB" sz="2400" dirty="0" smtClean="0"/>
              <a:t>Chinese &amp; Indian companies involved in some of SA’s largest wind farms </a:t>
            </a:r>
          </a:p>
          <a:p>
            <a:pPr>
              <a:spcBef>
                <a:spcPts val="0"/>
              </a:spcBef>
              <a:buFont typeface="Wingdings" panose="05000000000000000000" pitchFamily="2" charset="2"/>
              <a:buChar char="Ø"/>
            </a:pPr>
            <a:endParaRPr lang="en-GB" sz="2400" dirty="0" smtClean="0"/>
          </a:p>
          <a:p>
            <a:pPr>
              <a:spcBef>
                <a:spcPts val="0"/>
              </a:spcBef>
              <a:buFont typeface="Wingdings" panose="05000000000000000000" pitchFamily="2" charset="2"/>
              <a:buChar char="Ø"/>
            </a:pPr>
            <a:r>
              <a:rPr lang="en-GB" sz="2400" dirty="0" smtClean="0"/>
              <a:t>In </a:t>
            </a:r>
            <a:r>
              <a:rPr lang="en-GB" sz="2400" dirty="0"/>
              <a:t>SA </a:t>
            </a:r>
            <a:r>
              <a:rPr lang="en-GB" sz="2400" b="1" dirty="0">
                <a:solidFill>
                  <a:srgbClr val="00B0F0"/>
                </a:solidFill>
              </a:rPr>
              <a:t>Chinese firms </a:t>
            </a:r>
            <a:r>
              <a:rPr lang="en-GB" sz="2400" b="1" dirty="0" smtClean="0">
                <a:solidFill>
                  <a:srgbClr val="00B0F0"/>
                </a:solidFill>
              </a:rPr>
              <a:t>as </a:t>
            </a:r>
            <a:r>
              <a:rPr lang="en-GB" sz="2400" b="1" dirty="0">
                <a:solidFill>
                  <a:srgbClr val="00B0F0"/>
                </a:solidFill>
              </a:rPr>
              <a:t>suppliers of </a:t>
            </a:r>
            <a:r>
              <a:rPr lang="en-GB" sz="2400" b="1" dirty="0" smtClean="0">
                <a:solidFill>
                  <a:srgbClr val="00B0F0"/>
                </a:solidFill>
              </a:rPr>
              <a:t>technological </a:t>
            </a:r>
            <a:r>
              <a:rPr lang="en-GB" sz="2400" b="1" dirty="0">
                <a:solidFill>
                  <a:srgbClr val="00B0F0"/>
                </a:solidFill>
              </a:rPr>
              <a:t>components </a:t>
            </a:r>
            <a:r>
              <a:rPr lang="en-GB" sz="2400" dirty="0"/>
              <a:t>for PV (e.g. Suntech, Jinko Solar, Yingli Green Energy); </a:t>
            </a:r>
            <a:endParaRPr lang="en-GB" sz="2400" dirty="0" smtClean="0"/>
          </a:p>
          <a:p>
            <a:pPr>
              <a:spcBef>
                <a:spcPts val="0"/>
              </a:spcBef>
              <a:buFont typeface="Wingdings" panose="05000000000000000000" pitchFamily="2" charset="2"/>
              <a:buChar char="Ø"/>
            </a:pPr>
            <a:endParaRPr lang="en-GB" sz="2400" b="1" dirty="0">
              <a:solidFill>
                <a:srgbClr val="00B0F0"/>
              </a:solidFill>
            </a:endParaRPr>
          </a:p>
          <a:p>
            <a:pPr>
              <a:spcBef>
                <a:spcPts val="0"/>
              </a:spcBef>
              <a:buFont typeface="Wingdings" panose="05000000000000000000" pitchFamily="2" charset="2"/>
              <a:buChar char="Ø"/>
            </a:pPr>
            <a:r>
              <a:rPr lang="en-GB" sz="2400" dirty="0" smtClean="0"/>
              <a:t>or </a:t>
            </a:r>
            <a:r>
              <a:rPr lang="en-GB" sz="2400" dirty="0"/>
              <a:t>as </a:t>
            </a:r>
            <a:r>
              <a:rPr lang="en-GB" sz="2400" b="1" dirty="0">
                <a:solidFill>
                  <a:srgbClr val="00B0F0"/>
                </a:solidFill>
              </a:rPr>
              <a:t>manufacturers of technological components </a:t>
            </a:r>
            <a:r>
              <a:rPr lang="en-GB" sz="2400" dirty="0"/>
              <a:t>under licence to a company from another country </a:t>
            </a:r>
            <a:r>
              <a:rPr lang="en-GB" sz="2400" dirty="0" smtClean="0"/>
              <a:t>(e.g. </a:t>
            </a:r>
            <a:r>
              <a:rPr lang="en-GB" sz="2400" dirty="0"/>
              <a:t>Vestas </a:t>
            </a:r>
            <a:r>
              <a:rPr lang="en-GB" sz="2400" dirty="0" smtClean="0"/>
              <a:t>turbines/China</a:t>
            </a:r>
            <a:r>
              <a:rPr lang="en-GB" sz="2400" dirty="0"/>
              <a:t>)</a:t>
            </a:r>
          </a:p>
          <a:p>
            <a:pPr>
              <a:spcBef>
                <a:spcPts val="0"/>
              </a:spcBef>
            </a:pPr>
            <a:endParaRPr lang="en-GB" sz="2400" dirty="0"/>
          </a:p>
          <a:p>
            <a:pPr>
              <a:spcBef>
                <a:spcPts val="0"/>
              </a:spcBef>
              <a:buFont typeface="Wingdings" panose="05000000000000000000" pitchFamily="2" charset="2"/>
              <a:buChar char="Ø"/>
            </a:pPr>
            <a:r>
              <a:rPr lang="en-GB" sz="2400" dirty="0"/>
              <a:t>Chinese </a:t>
            </a:r>
            <a:r>
              <a:rPr lang="en-GB" sz="2400" dirty="0" smtClean="0"/>
              <a:t>&amp; Indian firms </a:t>
            </a:r>
            <a:r>
              <a:rPr lang="en-GB" sz="2400" b="1" dirty="0" smtClean="0">
                <a:solidFill>
                  <a:srgbClr val="00B0F0"/>
                </a:solidFill>
              </a:rPr>
              <a:t>involved </a:t>
            </a:r>
            <a:r>
              <a:rPr lang="en-GB" sz="2400" b="1" dirty="0">
                <a:solidFill>
                  <a:srgbClr val="00B0F0"/>
                </a:solidFill>
              </a:rPr>
              <a:t>in JVs </a:t>
            </a:r>
            <a:r>
              <a:rPr lang="en-GB" sz="2400" dirty="0"/>
              <a:t>with South African </a:t>
            </a:r>
            <a:r>
              <a:rPr lang="en-GB" sz="2400"/>
              <a:t>companies </a:t>
            </a:r>
            <a:endParaRPr lang="en-GB" sz="2400" smtClean="0"/>
          </a:p>
          <a:p>
            <a:pPr>
              <a:spcBef>
                <a:spcPts val="0"/>
              </a:spcBef>
              <a:buFont typeface="Wingdings" panose="05000000000000000000" pitchFamily="2" charset="2"/>
              <a:buChar char="Ø"/>
            </a:pPr>
            <a:endParaRPr lang="en-GB" sz="2400" smtClean="0"/>
          </a:p>
          <a:p>
            <a:pPr marL="0" indent="0">
              <a:spcBef>
                <a:spcPts val="0"/>
              </a:spcBef>
              <a:buNone/>
            </a:pPr>
            <a:r>
              <a:rPr lang="en-GB" sz="2400" smtClean="0"/>
              <a:t>(e.g. Longyuan Power/Mulilo energy or Exxaro/Tata Power);</a:t>
            </a:r>
            <a:r>
              <a:rPr lang="en-GB" sz="2400" b="1" smtClean="0">
                <a:solidFill>
                  <a:srgbClr val="00B0F0"/>
                </a:solidFill>
              </a:rPr>
              <a:t> as the Engineering Procurement &amp; Construction (EPC) company</a:t>
            </a:r>
            <a:r>
              <a:rPr lang="en-GB" sz="2400" smtClean="0"/>
              <a:t>, or as </a:t>
            </a:r>
            <a:r>
              <a:rPr lang="en-GB" sz="2400" b="1" smtClean="0">
                <a:solidFill>
                  <a:srgbClr val="00B0F0"/>
                </a:solidFill>
              </a:rPr>
              <a:t>subcontractors</a:t>
            </a:r>
            <a:r>
              <a:rPr lang="en-GB" sz="2400" smtClean="0"/>
              <a:t> (e.g. Powerway)</a:t>
            </a:r>
          </a:p>
          <a:p>
            <a:pPr>
              <a:spcBef>
                <a:spcPts val="0"/>
              </a:spcBef>
            </a:pPr>
            <a:endParaRPr lang="en-GB" dirty="0"/>
          </a:p>
        </p:txBody>
      </p:sp>
      <p:pic>
        <p:nvPicPr>
          <p:cNvPr id="2056" name="Picture 8" descr="http://4.bp.blogspot.com/-cmXnAkNVCgM/UnFp_guFbsI/AAAAAAAAGJY/eGWRGu8wooA/s640/China+Longyuan+Pow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09" y="3789040"/>
            <a:ext cx="3572396"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164232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624" y="0"/>
            <a:ext cx="8229600" cy="980728"/>
          </a:xfrm>
        </p:spPr>
        <p:txBody>
          <a:bodyPr>
            <a:normAutofit/>
          </a:bodyPr>
          <a:lstStyle/>
          <a:p>
            <a:pPr algn="l"/>
            <a:r>
              <a:rPr lang="en-GB" sz="3600" b="1" dirty="0">
                <a:solidFill>
                  <a:srgbClr val="FFFF00"/>
                </a:solidFill>
              </a:rPr>
              <a:t>Key findings</a:t>
            </a:r>
            <a:endParaRPr lang="en-GB" sz="3600" dirty="0"/>
          </a:p>
        </p:txBody>
      </p:sp>
      <p:sp>
        <p:nvSpPr>
          <p:cNvPr id="3" name="Content Placeholder 2"/>
          <p:cNvSpPr>
            <a:spLocks noGrp="1"/>
          </p:cNvSpPr>
          <p:nvPr>
            <p:ph sz="half" idx="1"/>
          </p:nvPr>
        </p:nvSpPr>
        <p:spPr>
          <a:xfrm>
            <a:off x="0" y="1268761"/>
            <a:ext cx="3131840" cy="5018680"/>
          </a:xfrm>
        </p:spPr>
        <p:txBody>
          <a:bodyPr>
            <a:normAutofit lnSpcReduction="10000"/>
          </a:bodyPr>
          <a:lstStyle/>
          <a:p>
            <a:pPr marL="0" indent="0">
              <a:buNone/>
            </a:pPr>
            <a:endParaRPr lang="en-GB" b="1" dirty="0" smtClean="0"/>
          </a:p>
          <a:p>
            <a:pPr marL="0" indent="0" algn="ctr">
              <a:buNone/>
            </a:pPr>
            <a:r>
              <a:rPr lang="en-GB" b="1" dirty="0" smtClean="0">
                <a:solidFill>
                  <a:srgbClr val="00B0F0"/>
                </a:solidFill>
              </a:rPr>
              <a:t>Multiple </a:t>
            </a:r>
            <a:r>
              <a:rPr lang="en-GB" b="1" dirty="0">
                <a:solidFill>
                  <a:srgbClr val="00B0F0"/>
                </a:solidFill>
              </a:rPr>
              <a:t>drivers of RE investment from ‘</a:t>
            </a:r>
            <a:r>
              <a:rPr lang="en-GB" b="1">
                <a:solidFill>
                  <a:srgbClr val="00B0F0"/>
                </a:solidFill>
              </a:rPr>
              <a:t>rising </a:t>
            </a:r>
            <a:r>
              <a:rPr lang="en-GB" b="1" smtClean="0">
                <a:solidFill>
                  <a:srgbClr val="00B0F0"/>
                </a:solidFill>
              </a:rPr>
              <a:t>powers</a:t>
            </a:r>
            <a:r>
              <a:rPr lang="en-GB" b="1" dirty="0" smtClean="0">
                <a:solidFill>
                  <a:srgbClr val="00B0F0"/>
                </a:solidFill>
              </a:rPr>
              <a:t>’ </a:t>
            </a:r>
          </a:p>
          <a:p>
            <a:pPr marL="0" indent="0" algn="ctr">
              <a:buNone/>
            </a:pPr>
            <a:endParaRPr lang="en-GB" b="1" dirty="0">
              <a:solidFill>
                <a:srgbClr val="00B0F0"/>
              </a:solidFill>
            </a:endParaRPr>
          </a:p>
          <a:p>
            <a:endParaRPr lang="en-GB" dirty="0"/>
          </a:p>
        </p:txBody>
      </p:sp>
      <p:sp>
        <p:nvSpPr>
          <p:cNvPr id="4" name="Content Placeholder 3"/>
          <p:cNvSpPr>
            <a:spLocks noGrp="1"/>
          </p:cNvSpPr>
          <p:nvPr>
            <p:ph sz="half" idx="2"/>
          </p:nvPr>
        </p:nvSpPr>
        <p:spPr>
          <a:xfrm>
            <a:off x="3347864" y="332656"/>
            <a:ext cx="5687002" cy="6287220"/>
          </a:xfrm>
          <a:solidFill>
            <a:srgbClr val="C00000"/>
          </a:solidFill>
        </p:spPr>
        <p:txBody>
          <a:bodyPr>
            <a:normAutofit lnSpcReduction="10000"/>
          </a:bodyPr>
          <a:lstStyle/>
          <a:p>
            <a:pPr>
              <a:spcBef>
                <a:spcPts val="0"/>
              </a:spcBef>
              <a:buFont typeface="Wingdings" panose="05000000000000000000" pitchFamily="2" charset="2"/>
              <a:buChar char="Ø"/>
            </a:pPr>
            <a:endParaRPr lang="en-GB" sz="2000" b="1" dirty="0" smtClean="0">
              <a:solidFill>
                <a:srgbClr val="00B0F0"/>
              </a:solidFill>
            </a:endParaRPr>
          </a:p>
          <a:p>
            <a:pPr>
              <a:spcBef>
                <a:spcPts val="0"/>
              </a:spcBef>
              <a:buFont typeface="Wingdings" panose="05000000000000000000" pitchFamily="2" charset="2"/>
              <a:buChar char="Ø"/>
            </a:pPr>
            <a:r>
              <a:rPr lang="en-GB" sz="2400" b="1" dirty="0" smtClean="0">
                <a:solidFill>
                  <a:srgbClr val="00B0F0"/>
                </a:solidFill>
              </a:rPr>
              <a:t>Excess </a:t>
            </a:r>
            <a:r>
              <a:rPr lang="en-GB" sz="2400" b="1" dirty="0">
                <a:solidFill>
                  <a:srgbClr val="00B0F0"/>
                </a:solidFill>
              </a:rPr>
              <a:t>domestic capacity </a:t>
            </a:r>
            <a:r>
              <a:rPr lang="en-GB" sz="2400" dirty="0"/>
              <a:t>(e.g. with solar</a:t>
            </a:r>
            <a:r>
              <a:rPr lang="en-GB" sz="2400" dirty="0" smtClean="0"/>
              <a:t>)</a:t>
            </a:r>
          </a:p>
          <a:p>
            <a:pPr>
              <a:spcBef>
                <a:spcPts val="0"/>
              </a:spcBef>
              <a:buFont typeface="Wingdings" panose="05000000000000000000" pitchFamily="2" charset="2"/>
              <a:buChar char="Ø"/>
            </a:pPr>
            <a:endParaRPr lang="en-GB" sz="2400" dirty="0"/>
          </a:p>
          <a:p>
            <a:pPr>
              <a:spcBef>
                <a:spcPts val="0"/>
              </a:spcBef>
              <a:buFont typeface="Wingdings" panose="05000000000000000000" pitchFamily="2" charset="2"/>
              <a:buChar char="Ø"/>
            </a:pPr>
            <a:r>
              <a:rPr lang="en-GB" sz="2400" b="1" dirty="0" smtClean="0">
                <a:solidFill>
                  <a:srgbClr val="00B0F0"/>
                </a:solidFill>
              </a:rPr>
              <a:t>Domination </a:t>
            </a:r>
            <a:r>
              <a:rPr lang="en-GB" sz="2400" b="1" dirty="0">
                <a:solidFill>
                  <a:srgbClr val="00B0F0"/>
                </a:solidFill>
              </a:rPr>
              <a:t>of domestic </a:t>
            </a:r>
            <a:r>
              <a:rPr lang="en-GB" sz="2400" b="1" dirty="0" smtClean="0">
                <a:solidFill>
                  <a:srgbClr val="00B0F0"/>
                </a:solidFill>
              </a:rPr>
              <a:t>markets </a:t>
            </a:r>
            <a:r>
              <a:rPr lang="en-GB" sz="2400" dirty="0"/>
              <a:t>by </a:t>
            </a:r>
            <a:r>
              <a:rPr lang="en-GB" sz="2400" dirty="0" smtClean="0"/>
              <a:t>SOEs</a:t>
            </a:r>
          </a:p>
          <a:p>
            <a:pPr marL="0" indent="0">
              <a:spcBef>
                <a:spcPts val="0"/>
              </a:spcBef>
              <a:buNone/>
            </a:pPr>
            <a:endParaRPr lang="en-GB" sz="2400" dirty="0" smtClean="0"/>
          </a:p>
          <a:p>
            <a:pPr>
              <a:spcBef>
                <a:spcPts val="0"/>
              </a:spcBef>
              <a:buFont typeface="Wingdings" panose="05000000000000000000" pitchFamily="2" charset="2"/>
              <a:buChar char="Ø"/>
            </a:pPr>
            <a:r>
              <a:rPr lang="en-GB" sz="2400" dirty="0"/>
              <a:t>The opportunity to </a:t>
            </a:r>
            <a:r>
              <a:rPr lang="en-GB" sz="2400" b="1" dirty="0">
                <a:solidFill>
                  <a:srgbClr val="00B0F0"/>
                </a:solidFill>
              </a:rPr>
              <a:t>transform from equipment producers to project owners/operators </a:t>
            </a:r>
            <a:r>
              <a:rPr lang="en-GB" sz="2400" dirty="0"/>
              <a:t>(Goldwind, Sinovel, Jinko, </a:t>
            </a:r>
            <a:r>
              <a:rPr lang="en-GB" sz="2400" dirty="0" smtClean="0"/>
              <a:t>Yingli &amp; CHINT</a:t>
            </a:r>
            <a:r>
              <a:rPr lang="en-GB" sz="2400" dirty="0"/>
              <a:t>) in overseas </a:t>
            </a:r>
            <a:r>
              <a:rPr lang="en-GB" sz="2400" dirty="0" smtClean="0"/>
              <a:t>markets</a:t>
            </a:r>
          </a:p>
          <a:p>
            <a:pPr>
              <a:spcBef>
                <a:spcPts val="0"/>
              </a:spcBef>
              <a:buFont typeface="Wingdings" panose="05000000000000000000" pitchFamily="2" charset="2"/>
              <a:buChar char="Ø"/>
            </a:pPr>
            <a:endParaRPr lang="en-GB" sz="2400" dirty="0" smtClean="0"/>
          </a:p>
          <a:p>
            <a:pPr>
              <a:spcBef>
                <a:spcPts val="0"/>
              </a:spcBef>
              <a:buFont typeface="Wingdings" panose="05000000000000000000" pitchFamily="2" charset="2"/>
              <a:buChar char="Ø"/>
            </a:pPr>
            <a:r>
              <a:rPr lang="en-GB" sz="2400" b="1" dirty="0">
                <a:solidFill>
                  <a:srgbClr val="00B0F0"/>
                </a:solidFill>
              </a:rPr>
              <a:t>Finance, support &amp; market/political analysis </a:t>
            </a:r>
            <a:r>
              <a:rPr lang="en-GB" sz="2400" dirty="0"/>
              <a:t>available from quasi-state agencies like CDB, Exim &amp; </a:t>
            </a:r>
            <a:r>
              <a:rPr lang="en-GB" sz="2400" dirty="0" smtClean="0"/>
              <a:t>Sinosure</a:t>
            </a:r>
          </a:p>
          <a:p>
            <a:pPr>
              <a:spcBef>
                <a:spcPts val="0"/>
              </a:spcBef>
              <a:buFont typeface="Wingdings" panose="05000000000000000000" pitchFamily="2" charset="2"/>
              <a:buChar char="Ø"/>
            </a:pPr>
            <a:endParaRPr lang="en-GB" sz="2400" dirty="0"/>
          </a:p>
          <a:p>
            <a:pPr>
              <a:spcBef>
                <a:spcPts val="0"/>
              </a:spcBef>
              <a:buFont typeface="Wingdings" panose="05000000000000000000" pitchFamily="2" charset="2"/>
              <a:buChar char="Ø"/>
            </a:pPr>
            <a:r>
              <a:rPr lang="en-GB" sz="2400" dirty="0" smtClean="0"/>
              <a:t>The </a:t>
            </a:r>
            <a:r>
              <a:rPr lang="en-GB" sz="2400" dirty="0"/>
              <a:t>‘pull’ of a </a:t>
            </a:r>
            <a:r>
              <a:rPr lang="en-GB" sz="2400" b="1" dirty="0">
                <a:solidFill>
                  <a:srgbClr val="00B0F0"/>
                </a:solidFill>
              </a:rPr>
              <a:t>favourable policy environment</a:t>
            </a:r>
            <a:r>
              <a:rPr lang="en-GB" sz="2400" dirty="0"/>
              <a:t> (e.g. RE-IPPPP in SA</a:t>
            </a:r>
            <a:r>
              <a:rPr lang="en-GB" sz="2400" dirty="0" smtClean="0"/>
              <a:t>)</a:t>
            </a:r>
            <a:endParaRPr lang="en-GB" sz="2400" dirty="0"/>
          </a:p>
        </p:txBody>
      </p:sp>
      <p:pic>
        <p:nvPicPr>
          <p:cNvPr id="1028" name="Picture 4" descr="http://lankaherald.com/wp-content/uploads/2014/09/Exim-Bank-logo-Chine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69" y="3501008"/>
            <a:ext cx="3079772" cy="3118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27900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624" y="0"/>
            <a:ext cx="8229600" cy="980728"/>
          </a:xfrm>
        </p:spPr>
        <p:txBody>
          <a:bodyPr>
            <a:normAutofit/>
          </a:bodyPr>
          <a:lstStyle/>
          <a:p>
            <a:pPr algn="l"/>
            <a:r>
              <a:rPr lang="en-GB" sz="3600" b="1" dirty="0">
                <a:solidFill>
                  <a:srgbClr val="FFFF00"/>
                </a:solidFill>
              </a:rPr>
              <a:t>Key findings</a:t>
            </a:r>
            <a:endParaRPr lang="en-GB" sz="3600" dirty="0"/>
          </a:p>
        </p:txBody>
      </p:sp>
      <p:sp>
        <p:nvSpPr>
          <p:cNvPr id="3" name="Content Placeholder 2"/>
          <p:cNvSpPr>
            <a:spLocks noGrp="1"/>
          </p:cNvSpPr>
          <p:nvPr>
            <p:ph sz="half" idx="1"/>
          </p:nvPr>
        </p:nvSpPr>
        <p:spPr>
          <a:xfrm>
            <a:off x="107504" y="1268761"/>
            <a:ext cx="3672408" cy="2592287"/>
          </a:xfrm>
        </p:spPr>
        <p:txBody>
          <a:bodyPr>
            <a:normAutofit fontScale="77500" lnSpcReduction="20000"/>
          </a:bodyPr>
          <a:lstStyle/>
          <a:p>
            <a:pPr marL="0" indent="0" algn="ctr">
              <a:buNone/>
            </a:pPr>
            <a:r>
              <a:rPr lang="en-GB" b="1" dirty="0">
                <a:solidFill>
                  <a:srgbClr val="00B0F0"/>
                </a:solidFill>
              </a:rPr>
              <a:t>Embryonic attempts </a:t>
            </a:r>
            <a:r>
              <a:rPr lang="en-GB" dirty="0"/>
              <a:t>in </a:t>
            </a:r>
            <a:r>
              <a:rPr lang="en-GB" dirty="0" smtClean="0"/>
              <a:t>SA and Mozambique</a:t>
            </a:r>
            <a:r>
              <a:rPr lang="en-GB" b="1" dirty="0" smtClean="0">
                <a:solidFill>
                  <a:srgbClr val="00B0F0"/>
                </a:solidFill>
              </a:rPr>
              <a:t> to </a:t>
            </a:r>
            <a:r>
              <a:rPr lang="en-GB" b="1" dirty="0">
                <a:solidFill>
                  <a:srgbClr val="00B0F0"/>
                </a:solidFill>
              </a:rPr>
              <a:t>diversify the energy </a:t>
            </a:r>
            <a:r>
              <a:rPr lang="en-GB" b="1" dirty="0" smtClean="0">
                <a:solidFill>
                  <a:srgbClr val="00B0F0"/>
                </a:solidFill>
              </a:rPr>
              <a:t>mix</a:t>
            </a:r>
          </a:p>
          <a:p>
            <a:pPr marL="0" indent="0">
              <a:buNone/>
            </a:pPr>
            <a:endParaRPr lang="en-GB" b="1" dirty="0">
              <a:solidFill>
                <a:srgbClr val="00B0F0"/>
              </a:solidFill>
            </a:endParaRPr>
          </a:p>
          <a:p>
            <a:pPr marL="0" indent="0" algn="ctr">
              <a:buNone/>
            </a:pPr>
            <a:r>
              <a:rPr lang="en-GB" dirty="0" smtClean="0">
                <a:solidFill>
                  <a:schemeClr val="tx2"/>
                </a:solidFill>
              </a:rPr>
              <a:t>Increased RP interest in </a:t>
            </a:r>
            <a:r>
              <a:rPr lang="en-GB" dirty="0">
                <a:solidFill>
                  <a:schemeClr val="tx2"/>
                </a:solidFill>
              </a:rPr>
              <a:t>investing in renewable technologies &amp; </a:t>
            </a:r>
            <a:r>
              <a:rPr lang="en-GB" dirty="0" smtClean="0">
                <a:solidFill>
                  <a:schemeClr val="tx2"/>
                </a:solidFill>
              </a:rPr>
              <a:t>infrastructures</a:t>
            </a:r>
            <a:endParaRPr lang="en-GB" dirty="0">
              <a:solidFill>
                <a:schemeClr val="tx2"/>
              </a:solidFill>
            </a:endParaRPr>
          </a:p>
          <a:p>
            <a:pPr marL="0" indent="0" algn="ctr">
              <a:buNone/>
            </a:pPr>
            <a:endParaRPr lang="en-GB" b="1" dirty="0">
              <a:solidFill>
                <a:srgbClr val="00B0F0"/>
              </a:solidFill>
            </a:endParaRPr>
          </a:p>
          <a:p>
            <a:endParaRPr lang="en-GB" dirty="0"/>
          </a:p>
        </p:txBody>
      </p:sp>
      <p:sp>
        <p:nvSpPr>
          <p:cNvPr id="4" name="Content Placeholder 3"/>
          <p:cNvSpPr>
            <a:spLocks noGrp="1"/>
          </p:cNvSpPr>
          <p:nvPr>
            <p:ph sz="half" idx="2"/>
          </p:nvPr>
        </p:nvSpPr>
        <p:spPr>
          <a:xfrm>
            <a:off x="4355977" y="404664"/>
            <a:ext cx="4536503" cy="6332278"/>
          </a:xfrm>
          <a:solidFill>
            <a:srgbClr val="C00000"/>
          </a:solidFill>
        </p:spPr>
        <p:txBody>
          <a:bodyPr>
            <a:normAutofit fontScale="77500" lnSpcReduction="20000"/>
          </a:bodyPr>
          <a:lstStyle/>
          <a:p>
            <a:pPr>
              <a:spcBef>
                <a:spcPts val="0"/>
              </a:spcBef>
              <a:buFont typeface="Wingdings" panose="05000000000000000000" pitchFamily="2" charset="2"/>
              <a:buChar char="Ø"/>
            </a:pPr>
            <a:endParaRPr lang="en-GB" sz="2400" dirty="0" smtClean="0"/>
          </a:p>
          <a:p>
            <a:pPr>
              <a:spcBef>
                <a:spcPts val="0"/>
              </a:spcBef>
              <a:buFont typeface="Wingdings" panose="05000000000000000000" pitchFamily="2" charset="2"/>
              <a:buChar char="Ø"/>
            </a:pPr>
            <a:r>
              <a:rPr lang="en-GB" sz="3100" dirty="0" smtClean="0"/>
              <a:t>Divergent</a:t>
            </a:r>
            <a:r>
              <a:rPr lang="en-GB" sz="3100" b="1" dirty="0" smtClean="0">
                <a:solidFill>
                  <a:srgbClr val="00B0F0"/>
                </a:solidFill>
              </a:rPr>
              <a:t> perceptions </a:t>
            </a:r>
            <a:r>
              <a:rPr lang="en-GB" sz="3100" dirty="0" smtClean="0"/>
              <a:t>of the benefits of </a:t>
            </a:r>
            <a:r>
              <a:rPr lang="en-GB" sz="3100" smtClean="0"/>
              <a:t>RP technology/practices</a:t>
            </a:r>
            <a:endParaRPr lang="en-GB" sz="3100" dirty="0" smtClean="0"/>
          </a:p>
          <a:p>
            <a:pPr marL="0" indent="0">
              <a:spcBef>
                <a:spcPts val="0"/>
              </a:spcBef>
              <a:buNone/>
            </a:pPr>
            <a:endParaRPr lang="en-GB" sz="3100" dirty="0"/>
          </a:p>
          <a:p>
            <a:pPr>
              <a:spcBef>
                <a:spcPts val="0"/>
              </a:spcBef>
              <a:buFont typeface="Wingdings" panose="05000000000000000000" pitchFamily="2" charset="2"/>
              <a:buChar char="Ø"/>
            </a:pPr>
            <a:r>
              <a:rPr lang="en-GB" sz="3100" dirty="0" smtClean="0"/>
              <a:t>Increased </a:t>
            </a:r>
            <a:r>
              <a:rPr lang="en-GB" sz="3100" dirty="0"/>
              <a:t>use of </a:t>
            </a:r>
            <a:r>
              <a:rPr lang="en-GB" sz="3100" b="1" dirty="0">
                <a:solidFill>
                  <a:srgbClr val="00B0F0"/>
                </a:solidFill>
              </a:rPr>
              <a:t>solar PV and hydro-power in Mozambique </a:t>
            </a:r>
            <a:r>
              <a:rPr lang="en-GB" sz="3100" dirty="0"/>
              <a:t>&amp; of </a:t>
            </a:r>
            <a:r>
              <a:rPr lang="en-GB" sz="3100" b="1" dirty="0">
                <a:solidFill>
                  <a:srgbClr val="00B0F0"/>
                </a:solidFill>
              </a:rPr>
              <a:t>solar &amp; wind energy in South </a:t>
            </a:r>
            <a:r>
              <a:rPr lang="en-GB" sz="3100" b="1" dirty="0" smtClean="0">
                <a:solidFill>
                  <a:srgbClr val="00B0F0"/>
                </a:solidFill>
              </a:rPr>
              <a:t>Africa</a:t>
            </a:r>
          </a:p>
          <a:p>
            <a:pPr marL="0" indent="0">
              <a:spcBef>
                <a:spcPts val="0"/>
              </a:spcBef>
              <a:buNone/>
            </a:pPr>
            <a:endParaRPr lang="en-GB" sz="3100" dirty="0"/>
          </a:p>
          <a:p>
            <a:pPr>
              <a:spcBef>
                <a:spcPts val="0"/>
              </a:spcBef>
              <a:buFont typeface="Wingdings" panose="05000000000000000000" pitchFamily="2" charset="2"/>
              <a:buChar char="Ø"/>
            </a:pPr>
            <a:r>
              <a:rPr lang="en-GB" sz="3100" dirty="0" smtClean="0"/>
              <a:t>RE </a:t>
            </a:r>
            <a:r>
              <a:rPr lang="en-GB" sz="3100" b="1" dirty="0">
                <a:solidFill>
                  <a:srgbClr val="00B0F0"/>
                </a:solidFill>
              </a:rPr>
              <a:t>‘progress’</a:t>
            </a:r>
            <a:r>
              <a:rPr lang="en-GB" sz="3100" dirty="0"/>
              <a:t> has been </a:t>
            </a:r>
            <a:r>
              <a:rPr lang="en-GB" sz="3100" b="1" dirty="0">
                <a:solidFill>
                  <a:srgbClr val="00B0F0"/>
                </a:solidFill>
              </a:rPr>
              <a:t>inconsistent </a:t>
            </a:r>
            <a:r>
              <a:rPr lang="en-GB" sz="3100" b="1">
                <a:solidFill>
                  <a:srgbClr val="00B0F0"/>
                </a:solidFill>
              </a:rPr>
              <a:t>&amp; </a:t>
            </a:r>
            <a:r>
              <a:rPr lang="en-GB" sz="3100" b="1" smtClean="0">
                <a:solidFill>
                  <a:srgbClr val="00B0F0"/>
                </a:solidFill>
              </a:rPr>
              <a:t>socially/spatially variable</a:t>
            </a:r>
            <a:endParaRPr lang="en-GB" sz="3100" b="1" dirty="0" smtClean="0">
              <a:solidFill>
                <a:srgbClr val="00B0F0"/>
              </a:solidFill>
            </a:endParaRPr>
          </a:p>
          <a:p>
            <a:pPr>
              <a:spcBef>
                <a:spcPts val="0"/>
              </a:spcBef>
              <a:buFont typeface="Wingdings" panose="05000000000000000000" pitchFamily="2" charset="2"/>
              <a:buChar char="Ø"/>
            </a:pPr>
            <a:endParaRPr lang="en-GB" sz="3100" dirty="0"/>
          </a:p>
          <a:p>
            <a:pPr>
              <a:spcBef>
                <a:spcPts val="0"/>
              </a:spcBef>
              <a:buFont typeface="Wingdings" panose="05000000000000000000" pitchFamily="2" charset="2"/>
              <a:buChar char="Ø"/>
            </a:pPr>
            <a:r>
              <a:rPr lang="en-GB" sz="3100" dirty="0" smtClean="0"/>
              <a:t>A </a:t>
            </a:r>
            <a:r>
              <a:rPr lang="en-GB" sz="3100" b="1" dirty="0">
                <a:solidFill>
                  <a:srgbClr val="00B0F0"/>
                </a:solidFill>
              </a:rPr>
              <a:t>fossil fuel based ‘business as usual</a:t>
            </a:r>
            <a:r>
              <a:rPr lang="en-GB" sz="3100" b="1">
                <a:solidFill>
                  <a:srgbClr val="00B0F0"/>
                </a:solidFill>
              </a:rPr>
              <a:t>’ </a:t>
            </a:r>
            <a:r>
              <a:rPr lang="en-GB" sz="3100" b="1" smtClean="0">
                <a:solidFill>
                  <a:srgbClr val="00B0F0"/>
                </a:solidFill>
              </a:rPr>
              <a:t>trajectory?</a:t>
            </a:r>
          </a:p>
          <a:p>
            <a:pPr>
              <a:spcBef>
                <a:spcPts val="0"/>
              </a:spcBef>
              <a:buFont typeface="Wingdings" panose="05000000000000000000" pitchFamily="2" charset="2"/>
              <a:buChar char="Ø"/>
            </a:pPr>
            <a:endParaRPr lang="en-GB" sz="3100" b="1">
              <a:solidFill>
                <a:srgbClr val="00B0F0"/>
              </a:solidFill>
            </a:endParaRPr>
          </a:p>
          <a:p>
            <a:pPr>
              <a:spcBef>
                <a:spcPts val="0"/>
              </a:spcBef>
              <a:buFont typeface="Wingdings" panose="05000000000000000000" pitchFamily="2" charset="2"/>
              <a:buChar char="Ø"/>
            </a:pPr>
            <a:r>
              <a:rPr lang="en-GB" sz="3100" b="1">
                <a:solidFill>
                  <a:srgbClr val="00B0F0"/>
                </a:solidFill>
              </a:rPr>
              <a:t>Multiple </a:t>
            </a:r>
            <a:r>
              <a:rPr lang="en-GB" sz="3100" b="1" smtClean="0">
                <a:solidFill>
                  <a:srgbClr val="00B0F0"/>
                </a:solidFill>
              </a:rPr>
              <a:t>&amp; fragmented </a:t>
            </a:r>
            <a:r>
              <a:rPr lang="en-GB" sz="3100" b="1">
                <a:solidFill>
                  <a:srgbClr val="00B0F0"/>
                </a:solidFill>
              </a:rPr>
              <a:t>regimes </a:t>
            </a:r>
            <a:r>
              <a:rPr lang="en-GB" sz="3100"/>
              <a:t>across which different forms of energy transition are unfolding</a:t>
            </a:r>
          </a:p>
          <a:p>
            <a:pPr>
              <a:spcBef>
                <a:spcPts val="0"/>
              </a:spcBef>
              <a:buFont typeface="Wingdings" panose="05000000000000000000" pitchFamily="2" charset="2"/>
              <a:buChar char="Ø"/>
            </a:pPr>
            <a:endParaRPr lang="en-GB" dirty="0"/>
          </a:p>
          <a:p>
            <a:pPr>
              <a:spcBef>
                <a:spcPts val="0"/>
              </a:spcBef>
              <a:buFont typeface="Wingdings" panose="05000000000000000000" pitchFamily="2" charset="2"/>
              <a:buChar char="Ø"/>
            </a:pPr>
            <a:endParaRPr lang="en-GB" dirty="0" smtClean="0"/>
          </a:p>
          <a:p>
            <a:pPr>
              <a:spcBef>
                <a:spcPts val="0"/>
              </a:spcBef>
              <a:buFont typeface="Wingdings" panose="05000000000000000000" pitchFamily="2" charset="2"/>
              <a:buChar char="Ø"/>
            </a:pPr>
            <a:endParaRPr lang="en-GB" sz="2400" dirty="0"/>
          </a:p>
          <a:p>
            <a:pPr>
              <a:spcBef>
                <a:spcPts val="0"/>
              </a:spcBef>
              <a:buFont typeface="Wingdings" panose="05000000000000000000" pitchFamily="2" charset="2"/>
              <a:buChar char="Ø"/>
            </a:pPr>
            <a:endParaRPr lang="en-GB" sz="2400" dirty="0"/>
          </a:p>
          <a:p>
            <a:pPr>
              <a:spcBef>
                <a:spcPts val="0"/>
              </a:spcBef>
              <a:buFont typeface="Wingdings" panose="05000000000000000000" pitchFamily="2" charset="2"/>
              <a:buChar char="Ø"/>
            </a:pPr>
            <a:endParaRPr lang="en-GB" sz="2400" dirty="0" smtClean="0"/>
          </a:p>
          <a:p>
            <a:pPr>
              <a:spcBef>
                <a:spcPts val="0"/>
              </a:spcBef>
              <a:buFont typeface="Wingdings" panose="05000000000000000000" pitchFamily="2" charset="2"/>
              <a:buChar char="Ø"/>
            </a:pPr>
            <a:endParaRPr lang="en-GB" sz="2400" dirty="0"/>
          </a:p>
          <a:p>
            <a:pPr>
              <a:spcBef>
                <a:spcPts val="0"/>
              </a:spcBef>
              <a:buFont typeface="Wingdings" panose="05000000000000000000" pitchFamily="2" charset="2"/>
              <a:buChar char="Ø"/>
            </a:pPr>
            <a:endParaRPr lang="en-GB" sz="2400" dirty="0"/>
          </a:p>
          <a:p>
            <a:pPr>
              <a:spcBef>
                <a:spcPts val="0"/>
              </a:spcBef>
              <a:buFont typeface="Wingdings" panose="05000000000000000000" pitchFamily="2" charset="2"/>
              <a:buChar char="Ø"/>
            </a:pPr>
            <a:endParaRPr lang="en-GB" sz="2400" dirty="0"/>
          </a:p>
          <a:p>
            <a:pPr>
              <a:spcBef>
                <a:spcPts val="0"/>
              </a:spcBef>
              <a:buFont typeface="Wingdings" panose="05000000000000000000" pitchFamily="2" charset="2"/>
              <a:buChar char="Ø"/>
            </a:pPr>
            <a:endParaRPr lang="en-GB" dirty="0"/>
          </a:p>
          <a:p>
            <a:pPr>
              <a:spcBef>
                <a:spcPts val="0"/>
              </a:spcBef>
              <a:buFont typeface="Wingdings" panose="05000000000000000000" pitchFamily="2" charset="2"/>
              <a:buChar char="Ø"/>
            </a:pPr>
            <a:endParaRPr lang="en-GB" dirty="0"/>
          </a:p>
          <a:p>
            <a:pPr>
              <a:spcBef>
                <a:spcPts val="0"/>
              </a:spcBef>
              <a:buFont typeface="Wingdings" panose="05000000000000000000" pitchFamily="2" charset="2"/>
              <a:buChar char="Ø"/>
            </a:pPr>
            <a:endParaRPr lang="en-GB" dirty="0"/>
          </a:p>
          <a:p>
            <a:pPr>
              <a:spcBef>
                <a:spcPts val="0"/>
              </a:spcBef>
              <a:buFont typeface="Wingdings" panose="05000000000000000000" pitchFamily="2" charset="2"/>
              <a:buChar char="Ø"/>
            </a:pPr>
            <a:endParaRPr lang="en-GB" dirty="0"/>
          </a:p>
        </p:txBody>
      </p:sp>
      <p:pic>
        <p:nvPicPr>
          <p:cNvPr id="6" name="Picture 4" descr="C:\Users\Marcus\Desktop\northern-cape-solar-baker-1024x6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005064"/>
            <a:ext cx="3888432" cy="2731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50561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1520" y="274638"/>
            <a:ext cx="8496944" cy="418058"/>
          </a:xfrm>
        </p:spPr>
        <p:txBody>
          <a:bodyPr>
            <a:normAutofit fontScale="90000"/>
          </a:bodyPr>
          <a:lstStyle/>
          <a:p>
            <a:r>
              <a:rPr lang="en-GB" b="1" dirty="0" smtClean="0">
                <a:solidFill>
                  <a:srgbClr val="FFC000"/>
                </a:solidFill>
              </a:rPr>
              <a:t/>
            </a:r>
            <a:br>
              <a:rPr lang="en-GB" b="1" dirty="0" smtClean="0">
                <a:solidFill>
                  <a:srgbClr val="FFC000"/>
                </a:solidFill>
              </a:rPr>
            </a:br>
            <a:r>
              <a:rPr lang="en-GB" b="1" dirty="0" smtClean="0">
                <a:solidFill>
                  <a:srgbClr val="FFC000"/>
                </a:solidFill>
              </a:rPr>
              <a:t/>
            </a:r>
            <a:br>
              <a:rPr lang="en-GB" b="1" dirty="0" smtClean="0">
                <a:solidFill>
                  <a:srgbClr val="FFC000"/>
                </a:solidFill>
              </a:rPr>
            </a:br>
            <a:r>
              <a:rPr lang="en-GB" b="1" dirty="0" smtClean="0">
                <a:solidFill>
                  <a:srgbClr val="FFC000"/>
                </a:solidFill>
              </a:rPr>
              <a:t>Further Information</a:t>
            </a:r>
            <a:br>
              <a:rPr lang="en-GB" b="1" dirty="0" smtClean="0">
                <a:solidFill>
                  <a:srgbClr val="FFC000"/>
                </a:solidFill>
              </a:rPr>
            </a:br>
            <a:r>
              <a:rPr lang="en-GB" b="1" dirty="0" smtClean="0">
                <a:solidFill>
                  <a:srgbClr val="FFC000"/>
                </a:solidFill>
              </a:rPr>
              <a:t/>
            </a:r>
            <a:br>
              <a:rPr lang="en-GB" b="1" dirty="0" smtClean="0">
                <a:solidFill>
                  <a:srgbClr val="FFC000"/>
                </a:solidFill>
              </a:rPr>
            </a:br>
            <a:endParaRPr lang="en-GB" b="1" dirty="0">
              <a:solidFill>
                <a:srgbClr val="FFC000"/>
              </a:solidFill>
            </a:endParaRPr>
          </a:p>
        </p:txBody>
      </p:sp>
      <p:sp>
        <p:nvSpPr>
          <p:cNvPr id="4" name="Rectangle 3"/>
          <p:cNvSpPr/>
          <p:nvPr/>
        </p:nvSpPr>
        <p:spPr>
          <a:xfrm>
            <a:off x="251520" y="3105835"/>
            <a:ext cx="8640960" cy="3908762"/>
          </a:xfrm>
          <a:prstGeom prst="rect">
            <a:avLst/>
          </a:prstGeom>
        </p:spPr>
        <p:txBody>
          <a:bodyPr wrap="square">
            <a:spAutoFit/>
          </a:bodyPr>
          <a:lstStyle/>
          <a:p>
            <a:endParaRPr lang="en-GB" sz="3600" dirty="0" smtClean="0">
              <a:hlinkClick r:id="rId3"/>
            </a:endParaRPr>
          </a:p>
          <a:p>
            <a:endParaRPr lang="en-GB" sz="3600" dirty="0">
              <a:hlinkClick r:id="rId3"/>
            </a:endParaRPr>
          </a:p>
          <a:p>
            <a:endParaRPr lang="en-GB" sz="3600" dirty="0" smtClean="0">
              <a:hlinkClick r:id="rId3"/>
            </a:endParaRPr>
          </a:p>
          <a:p>
            <a:endParaRPr lang="en-GB" sz="3600" dirty="0" smtClean="0">
              <a:hlinkClick r:id="rId3"/>
            </a:endParaRPr>
          </a:p>
          <a:p>
            <a:endParaRPr lang="en-GB" sz="3600" dirty="0" smtClean="0">
              <a:hlinkClick r:id="rId3"/>
            </a:endParaRPr>
          </a:p>
          <a:p>
            <a:r>
              <a:rPr lang="en-GB" sz="3200" dirty="0" smtClean="0">
                <a:solidFill>
                  <a:srgbClr val="FFFF00"/>
                </a:solidFill>
                <a:hlinkClick r:id="rId3"/>
              </a:rPr>
              <a:t>http://www.dogweb.dur.ac.uk/the-rising-powers/</a:t>
            </a:r>
            <a:endParaRPr lang="en-GB" sz="3200" dirty="0" smtClean="0">
              <a:solidFill>
                <a:srgbClr val="FFFF00"/>
              </a:solidFill>
            </a:endParaRPr>
          </a:p>
          <a:p>
            <a:endParaRPr lang="en-GB" sz="3600" dirty="0"/>
          </a:p>
        </p:txBody>
      </p:sp>
      <p:pic>
        <p:nvPicPr>
          <p:cNvPr id="5122" name="Picture 2" descr="http://www.dur.ac.uk/images/brand/DU_2-col_lr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353" y="1340768"/>
            <a:ext cx="1874035" cy="208823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ati.org.uk/wp-content/uploads/sites/14/wind-tunnels/owners/8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353" y="3610047"/>
            <a:ext cx="1874035" cy="188488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practicalaction.org/media/download/1466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15816" y="1340768"/>
            <a:ext cx="2679452" cy="1680643"/>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http://devmitforum.ercresources.org.za/wp-content/uploads/2013/06/ERC-uctlog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5816" y="3122687"/>
            <a:ext cx="2679452" cy="933450"/>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http://www.brandsoftheworld.com/sites/default/files/styles/logo-thumbnail/public/0019/2990/brand.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84168" y="1323387"/>
            <a:ext cx="1905000" cy="1680643"/>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http://beasiswaindo.com/scholarships/wp-content/uploads/2014/09/China-Three-Gorges-University.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5816" y="4145942"/>
            <a:ext cx="5073352" cy="1314450"/>
          </a:xfrm>
          <a:prstGeom prst="rect">
            <a:avLst/>
          </a:prstGeom>
          <a:noFill/>
          <a:extLst>
            <a:ext uri="{909E8E84-426E-40dd-AFC4-6F175D3DCCD1}">
              <a14:hiddenFill xmlns:a14="http://schemas.microsoft.com/office/drawing/2010/main">
                <a:solidFill>
                  <a:srgbClr val="FFFFFF"/>
                </a:solidFill>
              </a14:hiddenFill>
            </a:ext>
          </a:extLst>
        </p:spPr>
      </p:pic>
      <p:pic>
        <p:nvPicPr>
          <p:cNvPr id="5138" name="Picture 18" descr="http://cuts-international.org/ifd-in8.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84168" y="3090527"/>
            <a:ext cx="1905000" cy="950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78048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12968" cy="576064"/>
          </a:xfrm>
        </p:spPr>
        <p:txBody>
          <a:bodyPr>
            <a:noAutofit/>
          </a:bodyPr>
          <a:lstStyle/>
          <a:p>
            <a:r>
              <a:rPr lang="en-GB" sz="3200" b="1" dirty="0" smtClean="0">
                <a:solidFill>
                  <a:srgbClr val="FFC000"/>
                </a:solidFill>
              </a:rPr>
              <a:t>The ‘rising powers’ &amp; ‘South-South’ co-operation</a:t>
            </a:r>
            <a:endParaRPr lang="en-GB" sz="3200" b="1" dirty="0">
              <a:solidFill>
                <a:srgbClr val="FFC000"/>
              </a:solidFill>
            </a:endParaRPr>
          </a:p>
        </p:txBody>
      </p:sp>
      <p:sp>
        <p:nvSpPr>
          <p:cNvPr id="3" name="Content Placeholder 2"/>
          <p:cNvSpPr>
            <a:spLocks noGrp="1"/>
          </p:cNvSpPr>
          <p:nvPr>
            <p:ph idx="1"/>
          </p:nvPr>
        </p:nvSpPr>
        <p:spPr>
          <a:xfrm>
            <a:off x="107504" y="958417"/>
            <a:ext cx="5811855" cy="5805262"/>
          </a:xfrm>
        </p:spPr>
        <p:txBody>
          <a:bodyPr>
            <a:normAutofit fontScale="92500"/>
          </a:bodyPr>
          <a:lstStyle/>
          <a:p>
            <a:r>
              <a:rPr lang="en-GB" sz="2400" dirty="0" smtClean="0"/>
              <a:t>(Re)emergence of BRICs as </a:t>
            </a:r>
            <a:r>
              <a:rPr lang="en-GB" sz="2400" dirty="0"/>
              <a:t>‘shapers’ of international ‘development’ </a:t>
            </a:r>
            <a:endParaRPr lang="en-GB" sz="2400" dirty="0" smtClean="0"/>
          </a:p>
          <a:p>
            <a:endParaRPr lang="en-GB" sz="2400" dirty="0"/>
          </a:p>
          <a:p>
            <a:r>
              <a:rPr lang="en-GB" sz="2400" b="1" dirty="0" smtClean="0">
                <a:solidFill>
                  <a:srgbClr val="00B0F0"/>
                </a:solidFill>
              </a:rPr>
              <a:t>Plunder &amp; Grabs: </a:t>
            </a:r>
            <a:r>
              <a:rPr lang="en-GB" sz="2400" dirty="0" smtClean="0"/>
              <a:t>Primarily seen in </a:t>
            </a:r>
            <a:r>
              <a:rPr lang="en-GB" sz="2400" dirty="0"/>
              <a:t>terms of </a:t>
            </a:r>
            <a:r>
              <a:rPr lang="en-GB" sz="2400" dirty="0" smtClean="0"/>
              <a:t>exploitative </a:t>
            </a:r>
            <a:r>
              <a:rPr lang="en-GB" sz="2400" dirty="0"/>
              <a:t>acquisition of natural </a:t>
            </a:r>
            <a:r>
              <a:rPr lang="en-GB" sz="2400" dirty="0" smtClean="0"/>
              <a:t>resources </a:t>
            </a:r>
            <a:r>
              <a:rPr lang="en-GB" sz="2400" dirty="0"/>
              <a:t>(</a:t>
            </a:r>
            <a:r>
              <a:rPr lang="en-GB" sz="2400" dirty="0" smtClean="0"/>
              <a:t>coal</a:t>
            </a:r>
            <a:r>
              <a:rPr lang="en-GB" sz="2400" dirty="0"/>
              <a:t>, oil &amp;</a:t>
            </a:r>
            <a:r>
              <a:rPr lang="en-GB" sz="2400" dirty="0" smtClean="0"/>
              <a:t> gas)</a:t>
            </a:r>
          </a:p>
          <a:p>
            <a:endParaRPr lang="en-GB" sz="2400" dirty="0" smtClean="0"/>
          </a:p>
          <a:p>
            <a:pPr>
              <a:buFont typeface="Wingdings" pitchFamily="2" charset="2"/>
              <a:buChar char="Ø"/>
            </a:pPr>
            <a:r>
              <a:rPr lang="en-GB" sz="2400" dirty="0" smtClean="0"/>
              <a:t>Points to important and growing role in </a:t>
            </a:r>
            <a:r>
              <a:rPr lang="en-GB" sz="2400" b="1" dirty="0" smtClean="0">
                <a:solidFill>
                  <a:srgbClr val="00B0F0"/>
                </a:solidFill>
              </a:rPr>
              <a:t>high carbon economy</a:t>
            </a:r>
            <a:r>
              <a:rPr lang="en-GB" sz="2400" dirty="0" smtClean="0">
                <a:solidFill>
                  <a:srgbClr val="00B0F0"/>
                </a:solidFill>
              </a:rPr>
              <a:t> </a:t>
            </a:r>
          </a:p>
          <a:p>
            <a:endParaRPr lang="en-GB" sz="2400" dirty="0" smtClean="0">
              <a:solidFill>
                <a:srgbClr val="00B0F0"/>
              </a:solidFill>
            </a:endParaRPr>
          </a:p>
          <a:p>
            <a:pPr>
              <a:buFont typeface="Wingdings" pitchFamily="2" charset="2"/>
              <a:buChar char="Ø"/>
            </a:pPr>
            <a:r>
              <a:rPr lang="en-GB" sz="2400" dirty="0" smtClean="0"/>
              <a:t>Focus is on political economies of resource extraction and geopolitical implications </a:t>
            </a:r>
          </a:p>
          <a:p>
            <a:endParaRPr lang="en-GB" sz="2400" dirty="0" smtClean="0"/>
          </a:p>
          <a:p>
            <a:pPr>
              <a:buFont typeface="Wingdings" pitchFamily="2" charset="2"/>
              <a:buChar char="Ø"/>
            </a:pPr>
            <a:r>
              <a:rPr lang="en-GB" sz="2400" dirty="0" smtClean="0"/>
              <a:t>Energy seen as a </a:t>
            </a:r>
            <a:r>
              <a:rPr lang="en-GB" sz="2400" b="1" dirty="0" smtClean="0">
                <a:solidFill>
                  <a:srgbClr val="00B0F0"/>
                </a:solidFill>
              </a:rPr>
              <a:t>natural resource &gt; </a:t>
            </a:r>
            <a:r>
              <a:rPr lang="en-GB" sz="2400" dirty="0" smtClean="0"/>
              <a:t>energy as a set of </a:t>
            </a:r>
            <a:r>
              <a:rPr lang="en-GB" sz="2400" b="1" dirty="0" smtClean="0">
                <a:solidFill>
                  <a:srgbClr val="00B0F0"/>
                </a:solidFill>
              </a:rPr>
              <a:t>(socio-technical) systems </a:t>
            </a:r>
            <a:endParaRPr lang="en-GB" sz="2400" b="1" dirty="0">
              <a:solidFill>
                <a:srgbClr val="00B0F0"/>
              </a:solidFill>
            </a:endParaRPr>
          </a:p>
        </p:txBody>
      </p:sp>
      <p:pic>
        <p:nvPicPr>
          <p:cNvPr id="5" name="Picture 3" descr="C:\Users\Marcus\Documents\Pictures\economist.jpg"/>
          <p:cNvPicPr>
            <a:picLocks noChangeAspect="1" noChangeArrowheads="1"/>
          </p:cNvPicPr>
          <p:nvPr/>
        </p:nvPicPr>
        <p:blipFill>
          <a:blip r:embed="rId3" cstate="print"/>
          <a:srcRect/>
          <a:stretch>
            <a:fillRect/>
          </a:stretch>
        </p:blipFill>
        <p:spPr bwMode="auto">
          <a:xfrm>
            <a:off x="6372200" y="4005065"/>
            <a:ext cx="2771800" cy="2736304"/>
          </a:xfrm>
          <a:prstGeom prst="rect">
            <a:avLst/>
          </a:prstGeom>
          <a:noFill/>
        </p:spPr>
      </p:pic>
      <p:pic>
        <p:nvPicPr>
          <p:cNvPr id="6" name="Picture 2" descr="dynamicafrica:&#10;&#10;Kenyan artist Michael Soi upsets Chinese delegation with his art work.&#10;Known for his highly critical socio-political art work, Kenyan artist Michael Soi has “finally drawn the wrath of the Chinese” for his various pieces depicting a less than desirable relationship between Africans - both citizens and politicians alike, and Chinese delegates and businesspeople.&#10;According to Soi, “Four gentlemen and a lady from China walked into my studio and one of them went off about how ungrateful I was to all China is doing for Kenya…These people could not wrap their heads around the fact that I am not grateful for all the ‘good things’ China is doing to Kenya. I told them that I am an artist and therefore I cannot engage them in a political discussion.”&#10;About the relationship with China and African leaders, Soi went on to say: “The IMF and World Bank attach a lot of conditionalities before they give out their aid,” he says. “But the Chinese are giving their money without any conditions. This is one way of abetting impunity among our leaders; that no matter how many people are killed or imprisoned China will still pour in money, money that most likely ends up in people’s pockets and which will be paid by our children in years to come.”&#10;Read more.&#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1124744"/>
            <a:ext cx="3059832"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216468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12968" cy="576064"/>
          </a:xfrm>
        </p:spPr>
        <p:txBody>
          <a:bodyPr>
            <a:noAutofit/>
          </a:bodyPr>
          <a:lstStyle/>
          <a:p>
            <a:r>
              <a:rPr lang="en-GB" sz="3200" b="1" dirty="0" smtClean="0">
                <a:solidFill>
                  <a:srgbClr val="FFC000"/>
                </a:solidFill>
              </a:rPr>
              <a:t>The ‘rising powers’ &amp; energy transitions</a:t>
            </a:r>
            <a:endParaRPr lang="en-GB" sz="3200" b="1" dirty="0">
              <a:solidFill>
                <a:srgbClr val="FFC000"/>
              </a:solidFill>
            </a:endParaRPr>
          </a:p>
        </p:txBody>
      </p:sp>
      <p:sp>
        <p:nvSpPr>
          <p:cNvPr id="3" name="Content Placeholder 2"/>
          <p:cNvSpPr>
            <a:spLocks noGrp="1"/>
          </p:cNvSpPr>
          <p:nvPr>
            <p:ph idx="1"/>
          </p:nvPr>
        </p:nvSpPr>
        <p:spPr>
          <a:xfrm>
            <a:off x="12964" y="1124744"/>
            <a:ext cx="5711164" cy="5733256"/>
          </a:xfrm>
        </p:spPr>
        <p:txBody>
          <a:bodyPr>
            <a:normAutofit/>
          </a:bodyPr>
          <a:lstStyle/>
          <a:p>
            <a:pPr>
              <a:spcBef>
                <a:spcPts val="0"/>
              </a:spcBef>
            </a:pPr>
            <a:r>
              <a:rPr lang="en-GB" sz="2400" dirty="0" smtClean="0"/>
              <a:t>This story overlooks simultaneous </a:t>
            </a:r>
            <a:r>
              <a:rPr lang="en-GB" sz="2400" dirty="0"/>
              <a:t>&amp; growing involvement </a:t>
            </a:r>
            <a:r>
              <a:rPr lang="en-GB" sz="2400" dirty="0" smtClean="0"/>
              <a:t>in </a:t>
            </a:r>
            <a:r>
              <a:rPr lang="en-GB" sz="2400" b="1" dirty="0">
                <a:solidFill>
                  <a:srgbClr val="00B0F0"/>
                </a:solidFill>
              </a:rPr>
              <a:t>clean energy technologies </a:t>
            </a:r>
            <a:r>
              <a:rPr lang="en-GB" sz="2400" dirty="0"/>
              <a:t>&amp; in reconfiguring </a:t>
            </a:r>
            <a:r>
              <a:rPr lang="en-GB" sz="2400" b="1" dirty="0">
                <a:solidFill>
                  <a:srgbClr val="00B0F0"/>
                </a:solidFill>
              </a:rPr>
              <a:t>energy systems </a:t>
            </a:r>
            <a:r>
              <a:rPr lang="en-GB" sz="2400" dirty="0"/>
              <a:t>across </a:t>
            </a:r>
            <a:r>
              <a:rPr lang="en-GB" sz="2400" dirty="0" smtClean="0"/>
              <a:t>Africa:</a:t>
            </a:r>
          </a:p>
          <a:p>
            <a:pPr>
              <a:spcBef>
                <a:spcPts val="0"/>
              </a:spcBef>
            </a:pPr>
            <a:endParaRPr lang="en-GB" sz="2400" dirty="0" smtClean="0"/>
          </a:p>
          <a:p>
            <a:pPr marL="457200" lvl="1" indent="0" algn="ctr">
              <a:spcBef>
                <a:spcPts val="0"/>
              </a:spcBef>
              <a:buNone/>
            </a:pPr>
            <a:r>
              <a:rPr lang="en-GB" sz="2000" b="1" dirty="0" smtClean="0">
                <a:solidFill>
                  <a:srgbClr val="00B050"/>
                </a:solidFill>
              </a:rPr>
              <a:t>Brazil: </a:t>
            </a:r>
            <a:r>
              <a:rPr lang="en-GB" sz="2000" dirty="0" smtClean="0"/>
              <a:t>global leader in the biofuels industry</a:t>
            </a:r>
            <a:endParaRPr lang="fr-CA" sz="2000" b="1" dirty="0" smtClean="0">
              <a:solidFill>
                <a:srgbClr val="0070C0"/>
              </a:solidFill>
            </a:endParaRPr>
          </a:p>
          <a:p>
            <a:pPr marL="457200" lvl="1" indent="0" algn="ctr">
              <a:spcBef>
                <a:spcPts val="0"/>
              </a:spcBef>
              <a:buNone/>
            </a:pPr>
            <a:endParaRPr lang="fr-CA" sz="2000" b="1" dirty="0" smtClean="0">
              <a:solidFill>
                <a:srgbClr val="FF0000"/>
              </a:solidFill>
            </a:endParaRPr>
          </a:p>
          <a:p>
            <a:pPr marL="457200" lvl="1" indent="0" algn="ctr">
              <a:spcBef>
                <a:spcPts val="0"/>
              </a:spcBef>
              <a:buNone/>
            </a:pPr>
            <a:r>
              <a:rPr lang="fr-CA" sz="2000" b="1" dirty="0" smtClean="0">
                <a:solidFill>
                  <a:srgbClr val="FF0000"/>
                </a:solidFill>
              </a:rPr>
              <a:t>China:</a:t>
            </a:r>
            <a:r>
              <a:rPr lang="fr-CA" sz="2000" dirty="0" smtClean="0"/>
              <a:t> large hydro </a:t>
            </a:r>
            <a:r>
              <a:rPr lang="fr-CA" sz="2000" dirty="0" err="1" smtClean="0"/>
              <a:t>projects</a:t>
            </a:r>
            <a:r>
              <a:rPr lang="fr-CA" sz="2000" dirty="0" smtClean="0"/>
              <a:t>; </a:t>
            </a:r>
            <a:r>
              <a:rPr lang="en-GB" sz="2000" dirty="0" smtClean="0"/>
              <a:t>world’s largest producer of wind turbines, PV, solar water heaters &amp; small hydro,</a:t>
            </a:r>
            <a:r>
              <a:rPr lang="fr-CA" sz="2000" dirty="0" smtClean="0"/>
              <a:t> CCS technologies </a:t>
            </a:r>
            <a:endParaRPr lang="en-GB" sz="2000" dirty="0" smtClean="0"/>
          </a:p>
          <a:p>
            <a:pPr marL="457200" lvl="1" indent="0" algn="ctr">
              <a:spcBef>
                <a:spcPts val="0"/>
              </a:spcBef>
              <a:buNone/>
            </a:pPr>
            <a:endParaRPr lang="en-GB" sz="2000" b="1" dirty="0" smtClean="0">
              <a:solidFill>
                <a:srgbClr val="FFC000"/>
              </a:solidFill>
            </a:endParaRPr>
          </a:p>
          <a:p>
            <a:pPr marL="457200" lvl="1" indent="0" algn="ctr">
              <a:spcBef>
                <a:spcPts val="0"/>
              </a:spcBef>
              <a:buNone/>
            </a:pPr>
            <a:r>
              <a:rPr lang="en-GB" sz="2000" b="1" dirty="0" smtClean="0">
                <a:solidFill>
                  <a:srgbClr val="FFC000"/>
                </a:solidFill>
              </a:rPr>
              <a:t>India:</a:t>
            </a:r>
            <a:r>
              <a:rPr lang="en-GB" sz="2000" dirty="0" smtClean="0"/>
              <a:t> wind &amp; solar</a:t>
            </a:r>
          </a:p>
          <a:p>
            <a:pPr marL="457200" lvl="1" indent="0" algn="ctr">
              <a:spcBef>
                <a:spcPts val="0"/>
              </a:spcBef>
              <a:buNone/>
            </a:pPr>
            <a:endParaRPr lang="en-GB" sz="2000" b="1" dirty="0" smtClean="0">
              <a:solidFill>
                <a:srgbClr val="0070C0"/>
              </a:solidFill>
            </a:endParaRPr>
          </a:p>
          <a:p>
            <a:pPr marL="457200" lvl="1" indent="0" algn="ctr">
              <a:spcBef>
                <a:spcPts val="0"/>
              </a:spcBef>
              <a:buNone/>
            </a:pPr>
            <a:r>
              <a:rPr lang="en-GB" sz="2000" b="1" dirty="0" smtClean="0">
                <a:solidFill>
                  <a:srgbClr val="0070C0"/>
                </a:solidFill>
              </a:rPr>
              <a:t>South Africa: </a:t>
            </a:r>
            <a:r>
              <a:rPr lang="en-GB" sz="2000" dirty="0" smtClean="0"/>
              <a:t>powerful investor within the Southern African region</a:t>
            </a:r>
          </a:p>
          <a:p>
            <a:pPr marL="0" indent="0">
              <a:spcBef>
                <a:spcPts val="0"/>
              </a:spcBef>
              <a:buNone/>
            </a:pPr>
            <a:endParaRPr lang="en-GB" sz="2400" dirty="0" smtClean="0"/>
          </a:p>
          <a:p>
            <a:pPr>
              <a:spcBef>
                <a:spcPts val="0"/>
              </a:spcBef>
            </a:pPr>
            <a:endParaRPr lang="en-GB" sz="2400" dirty="0" smtClean="0"/>
          </a:p>
        </p:txBody>
      </p:sp>
      <p:pic>
        <p:nvPicPr>
          <p:cNvPr id="7" name="Picture 4" descr="http://images.huffingtonpost.com/2014-04-08-G20_CleanEnergyInvestment_Top10-thum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836712"/>
            <a:ext cx="3456384" cy="576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459682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re 1"/>
          <p:cNvSpPr>
            <a:spLocks noGrp="1"/>
          </p:cNvSpPr>
          <p:nvPr>
            <p:ph type="ctrTitle"/>
          </p:nvPr>
        </p:nvSpPr>
        <p:spPr>
          <a:xfrm>
            <a:off x="107504" y="116633"/>
            <a:ext cx="8856984" cy="432047"/>
          </a:xfrm>
        </p:spPr>
        <p:txBody>
          <a:bodyPr>
            <a:normAutofit fontScale="90000"/>
          </a:bodyPr>
          <a:lstStyle/>
          <a:p>
            <a:r>
              <a:rPr lang="fr-CA" sz="2800" dirty="0" smtClean="0">
                <a:solidFill>
                  <a:srgbClr val="FFC000"/>
                </a:solidFill>
              </a:rPr>
              <a:t>The ‘Rising Powers’ </a:t>
            </a:r>
            <a:r>
              <a:rPr lang="fr-CA" sz="2800" dirty="0">
                <a:solidFill>
                  <a:srgbClr val="FFC000"/>
                </a:solidFill>
              </a:rPr>
              <a:t>&amp;</a:t>
            </a:r>
            <a:r>
              <a:rPr lang="fr-CA" sz="2800" dirty="0" smtClean="0">
                <a:solidFill>
                  <a:srgbClr val="FFC000"/>
                </a:solidFill>
              </a:rPr>
              <a:t> clean energy</a:t>
            </a:r>
          </a:p>
        </p:txBody>
      </p:sp>
      <p:sp>
        <p:nvSpPr>
          <p:cNvPr id="2051" name="Sous-titre 2"/>
          <p:cNvSpPr>
            <a:spLocks noGrp="1"/>
          </p:cNvSpPr>
          <p:nvPr>
            <p:ph type="subTitle" idx="1"/>
          </p:nvPr>
        </p:nvSpPr>
        <p:spPr>
          <a:xfrm>
            <a:off x="0" y="980728"/>
            <a:ext cx="9144000" cy="5760640"/>
          </a:xfrm>
        </p:spPr>
        <p:txBody>
          <a:bodyPr>
            <a:normAutofit lnSpcReduction="10000"/>
          </a:bodyPr>
          <a:lstStyle/>
          <a:p>
            <a:pPr marL="342900" indent="-342900" algn="l">
              <a:spcBef>
                <a:spcPts val="0"/>
              </a:spcBef>
              <a:buFont typeface="Arial" pitchFamily="34" charset="0"/>
              <a:buChar char="•"/>
            </a:pPr>
            <a:r>
              <a:rPr lang="fr-CA" sz="2400" dirty="0" smtClean="0">
                <a:solidFill>
                  <a:schemeClr val="tx1"/>
                </a:solidFill>
              </a:rPr>
              <a:t>China, India &amp; Brazil increasingly including renewable energy projects as part of their ‘aid’, loan &amp; investment portfolios in Africa</a:t>
            </a:r>
          </a:p>
          <a:p>
            <a:pPr algn="l">
              <a:spcBef>
                <a:spcPts val="0"/>
              </a:spcBef>
            </a:pPr>
            <a:endParaRPr lang="fr-CA" sz="2400" dirty="0">
              <a:solidFill>
                <a:schemeClr val="tx1"/>
              </a:solidFill>
            </a:endParaRPr>
          </a:p>
          <a:p>
            <a:pPr algn="l">
              <a:spcBef>
                <a:spcPts val="0"/>
              </a:spcBef>
            </a:pPr>
            <a:endParaRPr lang="fr-CA" sz="2400" dirty="0">
              <a:solidFill>
                <a:schemeClr val="tx1"/>
              </a:solidFill>
            </a:endParaRPr>
          </a:p>
          <a:p>
            <a:pPr marL="342900" indent="-342900" algn="l">
              <a:spcBef>
                <a:spcPts val="0"/>
              </a:spcBef>
              <a:buFont typeface="Arial" pitchFamily="34" charset="0"/>
              <a:buChar char="•"/>
            </a:pPr>
            <a:r>
              <a:rPr lang="fr-CA" sz="2400" dirty="0" smtClean="0">
                <a:solidFill>
                  <a:schemeClr val="tx1"/>
                </a:solidFill>
              </a:rPr>
              <a:t>The lure </a:t>
            </a:r>
            <a:r>
              <a:rPr lang="fr-CA" sz="2400" dirty="0">
                <a:solidFill>
                  <a:schemeClr val="tx1"/>
                </a:solidFill>
              </a:rPr>
              <a:t>of government subsidies &amp; feed-in tariffs in Africa, </a:t>
            </a:r>
            <a:r>
              <a:rPr lang="fr-CA" sz="2400" dirty="0" smtClean="0">
                <a:solidFill>
                  <a:schemeClr val="tx1"/>
                </a:solidFill>
              </a:rPr>
              <a:t>the </a:t>
            </a:r>
            <a:r>
              <a:rPr lang="fr-CA" sz="2400" dirty="0">
                <a:solidFill>
                  <a:schemeClr val="tx1"/>
                </a:solidFill>
              </a:rPr>
              <a:t>domestic imperative to ‘go out’ in search of foreign </a:t>
            </a:r>
            <a:r>
              <a:rPr lang="fr-CA" sz="2400" dirty="0" smtClean="0">
                <a:solidFill>
                  <a:schemeClr val="tx1"/>
                </a:solidFill>
              </a:rPr>
              <a:t>markets, renewable energy capacity in return for access to oil, coal, gas etc. </a:t>
            </a:r>
          </a:p>
          <a:p>
            <a:pPr marL="342900" indent="-342900" algn="l">
              <a:spcBef>
                <a:spcPts val="0"/>
              </a:spcBef>
              <a:buFont typeface="Arial" pitchFamily="34" charset="0"/>
              <a:buChar char="•"/>
            </a:pPr>
            <a:endParaRPr lang="fr-CA" sz="2400" dirty="0" smtClean="0">
              <a:solidFill>
                <a:schemeClr val="tx1"/>
              </a:solidFill>
            </a:endParaRPr>
          </a:p>
          <a:p>
            <a:pPr marL="342900" indent="-342900" algn="l">
              <a:spcBef>
                <a:spcPts val="0"/>
              </a:spcBef>
              <a:buFont typeface="Arial" pitchFamily="34" charset="0"/>
              <a:buChar char="•"/>
            </a:pPr>
            <a:endParaRPr lang="fr-CA" sz="2400" dirty="0">
              <a:solidFill>
                <a:schemeClr val="tx1"/>
              </a:solidFill>
            </a:endParaRPr>
          </a:p>
          <a:p>
            <a:pPr marL="342900" indent="-342900" algn="l">
              <a:spcBef>
                <a:spcPts val="0"/>
              </a:spcBef>
              <a:buFont typeface="Arial" pitchFamily="34" charset="0"/>
              <a:buChar char="•"/>
            </a:pPr>
            <a:r>
              <a:rPr lang="en-GB" sz="2400" dirty="0" smtClean="0">
                <a:solidFill>
                  <a:schemeClr val="tx1"/>
                </a:solidFill>
              </a:rPr>
              <a:t>Steady increase </a:t>
            </a:r>
            <a:r>
              <a:rPr lang="en-GB" sz="2400" dirty="0">
                <a:solidFill>
                  <a:schemeClr val="tx1"/>
                </a:solidFill>
              </a:rPr>
              <a:t>in 3 </a:t>
            </a:r>
            <a:r>
              <a:rPr lang="en-GB" sz="2400" u="sng" dirty="0">
                <a:solidFill>
                  <a:schemeClr val="tx1"/>
                </a:solidFill>
              </a:rPr>
              <a:t>specific capacities</a:t>
            </a:r>
            <a:r>
              <a:rPr lang="en-GB" sz="2400" dirty="0">
                <a:solidFill>
                  <a:schemeClr val="tx1"/>
                </a:solidFill>
              </a:rPr>
              <a:t>: </a:t>
            </a:r>
          </a:p>
          <a:p>
            <a:pPr marL="342900" indent="-342900" algn="l">
              <a:spcBef>
                <a:spcPts val="0"/>
              </a:spcBef>
              <a:buFont typeface="Courier New" pitchFamily="49" charset="0"/>
              <a:buChar char="o"/>
            </a:pPr>
            <a:r>
              <a:rPr lang="en-GB" sz="2400" dirty="0">
                <a:solidFill>
                  <a:schemeClr val="tx1"/>
                </a:solidFill>
              </a:rPr>
              <a:t>as exporters of renewable energy equipment (e.g. wind turbines, solar </a:t>
            </a:r>
            <a:r>
              <a:rPr lang="en-GB" sz="2400" dirty="0" smtClean="0">
                <a:solidFill>
                  <a:schemeClr val="tx1"/>
                </a:solidFill>
              </a:rPr>
              <a:t>panels, biofuels production technologies)</a:t>
            </a:r>
            <a:endParaRPr lang="en-GB" sz="2400" dirty="0">
              <a:solidFill>
                <a:schemeClr val="tx1"/>
              </a:solidFill>
            </a:endParaRPr>
          </a:p>
          <a:p>
            <a:pPr marL="342900" indent="-342900" algn="l">
              <a:spcBef>
                <a:spcPts val="0"/>
              </a:spcBef>
              <a:buFont typeface="Courier New" pitchFamily="49" charset="0"/>
              <a:buChar char="o"/>
            </a:pPr>
            <a:r>
              <a:rPr lang="en-GB" sz="2400" dirty="0">
                <a:solidFill>
                  <a:schemeClr val="tx1"/>
                </a:solidFill>
              </a:rPr>
              <a:t>as investors in local equipment manufacturing (e.g. ethanol or solar water heater manufacturing plants)</a:t>
            </a:r>
          </a:p>
          <a:p>
            <a:pPr marL="342900" indent="-342900" algn="l">
              <a:spcBef>
                <a:spcPts val="0"/>
              </a:spcBef>
              <a:buFont typeface="Courier New" pitchFamily="49" charset="0"/>
              <a:buChar char="o"/>
            </a:pPr>
            <a:r>
              <a:rPr lang="en-GB" sz="2400" dirty="0">
                <a:solidFill>
                  <a:schemeClr val="tx1"/>
                </a:solidFill>
              </a:rPr>
              <a:t>as financiers &amp; builders of renewable energy generation (e.g. wind </a:t>
            </a:r>
            <a:r>
              <a:rPr lang="en-GB" sz="2400" dirty="0" smtClean="0">
                <a:solidFill>
                  <a:schemeClr val="tx1"/>
                </a:solidFill>
              </a:rPr>
              <a:t>farms, HEP plants)</a:t>
            </a:r>
            <a:endParaRPr lang="en-GB" sz="2400" dirty="0">
              <a:solidFill>
                <a:schemeClr val="tx1"/>
              </a:solidFill>
            </a:endParaRPr>
          </a:p>
          <a:p>
            <a:pPr marL="342900" indent="-342900" algn="l">
              <a:spcBef>
                <a:spcPts val="0"/>
              </a:spcBef>
              <a:buFont typeface="Arial" pitchFamily="34" charset="0"/>
              <a:buChar char="•"/>
            </a:pPr>
            <a:endParaRPr lang="fr-CA" sz="2400" dirty="0">
              <a:solidFill>
                <a:schemeClr val="tx1"/>
              </a:solidFill>
            </a:endParaRPr>
          </a:p>
          <a:p>
            <a:pPr marL="342900" indent="-342900" algn="l">
              <a:spcBef>
                <a:spcPts val="0"/>
              </a:spcBef>
              <a:buFont typeface="Arial" pitchFamily="34" charset="0"/>
              <a:buChar char="•"/>
            </a:pPr>
            <a:endParaRPr lang="fr-CA" sz="2400" dirty="0" smtClean="0">
              <a:solidFill>
                <a:schemeClr val="tx1"/>
              </a:solidFill>
            </a:endParaRPr>
          </a:p>
          <a:p>
            <a:pPr algn="l">
              <a:spcBef>
                <a:spcPts val="0"/>
              </a:spcBef>
            </a:pPr>
            <a:endParaRPr lang="fr-CA" sz="2400" dirty="0">
              <a:solidFill>
                <a:schemeClr val="tx1"/>
              </a:solidFill>
            </a:endParaRPr>
          </a:p>
        </p:txBody>
      </p:sp>
      <p:pic>
        <p:nvPicPr>
          <p:cNvPr id="4" name="Picture 2" descr="http://media.sirix.eu/2012/03/Chinese-hydro-developments-in-Afric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746768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4450"/>
            <a:ext cx="8229600" cy="792163"/>
          </a:xfrm>
        </p:spPr>
        <p:txBody>
          <a:bodyPr>
            <a:normAutofit/>
          </a:bodyPr>
          <a:lstStyle/>
          <a:p>
            <a:r>
              <a:rPr lang="en-GB" b="1" dirty="0" smtClean="0">
                <a:solidFill>
                  <a:srgbClr val="FFC000"/>
                </a:solidFill>
              </a:rPr>
              <a:t>Comparing Energy Systems</a:t>
            </a:r>
            <a:endParaRPr lang="en-GB" b="1" dirty="0">
              <a:solidFill>
                <a:srgbClr val="FFC000"/>
              </a:solidFill>
            </a:endParaRPr>
          </a:p>
        </p:txBody>
      </p:sp>
      <p:sp>
        <p:nvSpPr>
          <p:cNvPr id="6" name="Text Placeholder 5"/>
          <p:cNvSpPr>
            <a:spLocks noGrp="1"/>
          </p:cNvSpPr>
          <p:nvPr>
            <p:ph type="body" sz="quarter" idx="4294967295"/>
          </p:nvPr>
        </p:nvSpPr>
        <p:spPr>
          <a:xfrm>
            <a:off x="5102225" y="1125538"/>
            <a:ext cx="4041775" cy="503237"/>
          </a:xfrm>
        </p:spPr>
        <p:txBody>
          <a:bodyPr>
            <a:normAutofit fontScale="92500" lnSpcReduction="10000"/>
          </a:bodyPr>
          <a:lstStyle/>
          <a:p>
            <a:pPr marL="0" indent="0">
              <a:buNone/>
            </a:pPr>
            <a:r>
              <a:rPr lang="en-GB" dirty="0" smtClean="0"/>
              <a:t>       </a:t>
            </a:r>
            <a:r>
              <a:rPr lang="en-GB" b="1" dirty="0" smtClean="0">
                <a:solidFill>
                  <a:srgbClr val="00B0F0"/>
                </a:solidFill>
              </a:rPr>
              <a:t>Mozambique</a:t>
            </a:r>
            <a:r>
              <a:rPr lang="en-GB" dirty="0" smtClean="0"/>
              <a:t> </a:t>
            </a:r>
            <a:endParaRPr lang="en-GB" dirty="0"/>
          </a:p>
        </p:txBody>
      </p:sp>
      <p:sp>
        <p:nvSpPr>
          <p:cNvPr id="7" name="Content Placeholder 6"/>
          <p:cNvSpPr>
            <a:spLocks noGrp="1"/>
          </p:cNvSpPr>
          <p:nvPr>
            <p:ph sz="quarter" idx="4294967295"/>
          </p:nvPr>
        </p:nvSpPr>
        <p:spPr>
          <a:xfrm>
            <a:off x="2987824" y="1772816"/>
            <a:ext cx="6156176" cy="4906913"/>
          </a:xfrm>
        </p:spPr>
        <p:txBody>
          <a:bodyPr>
            <a:normAutofit fontScale="55000" lnSpcReduction="20000"/>
          </a:bodyPr>
          <a:lstStyle/>
          <a:p>
            <a:r>
              <a:rPr lang="en-GB" sz="4400" dirty="0" smtClean="0"/>
              <a:t>Limited grid infrastructure focused on urban spaces &amp; oriented toward export to regional markets</a:t>
            </a:r>
          </a:p>
          <a:p>
            <a:r>
              <a:rPr lang="en-GB" sz="4400" dirty="0" smtClean="0"/>
              <a:t>Centralized </a:t>
            </a:r>
            <a:r>
              <a:rPr lang="en-GB" sz="4400" dirty="0"/>
              <a:t>approach to electricity supply</a:t>
            </a:r>
            <a:endParaRPr lang="en-GB" sz="4400" dirty="0" smtClean="0"/>
          </a:p>
          <a:p>
            <a:r>
              <a:rPr lang="en-GB" sz="4400" dirty="0" smtClean="0"/>
              <a:t>Low (but rising) levels of access to electricity (21%)</a:t>
            </a:r>
          </a:p>
          <a:p>
            <a:r>
              <a:rPr lang="en-GB" sz="4400" dirty="0" smtClean="0"/>
              <a:t>Around 75% of population is off-grid</a:t>
            </a:r>
          </a:p>
          <a:p>
            <a:r>
              <a:rPr lang="en-GB" sz="4400" dirty="0"/>
              <a:t>Approx. 80% of population dependent on </a:t>
            </a:r>
            <a:r>
              <a:rPr lang="en-GB" sz="4400" dirty="0" smtClean="0"/>
              <a:t>biomass</a:t>
            </a:r>
          </a:p>
          <a:p>
            <a:r>
              <a:rPr lang="en-GB" sz="4400" dirty="0" smtClean="0"/>
              <a:t>No feed-in tariff or standard </a:t>
            </a:r>
            <a:r>
              <a:rPr lang="en-GB" sz="4400" dirty="0"/>
              <a:t>agreement for grid-connected </a:t>
            </a:r>
            <a:r>
              <a:rPr lang="en-GB" sz="4400" dirty="0" smtClean="0"/>
              <a:t>RE technologies</a:t>
            </a:r>
          </a:p>
          <a:p>
            <a:r>
              <a:rPr lang="en-GB" sz="4400" dirty="0" smtClean="0"/>
              <a:t>Strong dependence on hydro-power</a:t>
            </a:r>
          </a:p>
          <a:p>
            <a:r>
              <a:rPr lang="en-GB" sz="4400" dirty="0" smtClean="0"/>
              <a:t>New ‘coal rush’ in Tete, major offshore gas discoveries </a:t>
            </a:r>
          </a:p>
          <a:p>
            <a:endParaRPr lang="en-GB" dirty="0"/>
          </a:p>
        </p:txBody>
      </p:sp>
      <p:pic>
        <p:nvPicPr>
          <p:cNvPr id="4098" name="Picture 2" descr="http://swasthyamundial.com/wp-content/uploads/2013/06/flag_map_of_mozambique-1111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268760"/>
            <a:ext cx="2520280" cy="5410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13489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819494" cy="648072"/>
          </a:xfrm>
        </p:spPr>
        <p:txBody>
          <a:bodyPr>
            <a:noAutofit/>
          </a:bodyPr>
          <a:lstStyle/>
          <a:p>
            <a:r>
              <a:rPr lang="en-GB" sz="3200" b="1" dirty="0" smtClean="0">
                <a:solidFill>
                  <a:srgbClr val="FFC000"/>
                </a:solidFill>
              </a:rPr>
              <a:t>Sustaining a high carbon regime in Mozambique?</a:t>
            </a:r>
            <a:endParaRPr lang="en-GB" sz="3200" b="1" dirty="0">
              <a:solidFill>
                <a:srgbClr val="FFC000"/>
              </a:solidFill>
            </a:endParaRPr>
          </a:p>
        </p:txBody>
      </p:sp>
      <p:sp>
        <p:nvSpPr>
          <p:cNvPr id="3" name="Content Placeholder 2"/>
          <p:cNvSpPr>
            <a:spLocks noGrp="1"/>
          </p:cNvSpPr>
          <p:nvPr>
            <p:ph sz="half" idx="1"/>
          </p:nvPr>
        </p:nvSpPr>
        <p:spPr>
          <a:xfrm>
            <a:off x="179512" y="1124744"/>
            <a:ext cx="7272808" cy="5616624"/>
          </a:xfrm>
        </p:spPr>
        <p:txBody>
          <a:bodyPr>
            <a:normAutofit lnSpcReduction="10000"/>
          </a:bodyPr>
          <a:lstStyle/>
          <a:p>
            <a:pPr>
              <a:spcBef>
                <a:spcPts val="0"/>
              </a:spcBef>
            </a:pPr>
            <a:r>
              <a:rPr lang="en-GB" sz="2400" dirty="0" smtClean="0"/>
              <a:t>New </a:t>
            </a:r>
            <a:r>
              <a:rPr lang="en-GB" sz="2400" b="1" dirty="0" smtClean="0">
                <a:solidFill>
                  <a:srgbClr val="00B0F0"/>
                </a:solidFill>
              </a:rPr>
              <a:t>coal resources </a:t>
            </a:r>
            <a:r>
              <a:rPr lang="en-GB" sz="2400" dirty="0" smtClean="0"/>
              <a:t>in Tete attracting mining companies:  Vale (Brazil); Tata Steel; Jindal Steel &amp; Power (JSPL); Coal India Ltd</a:t>
            </a:r>
          </a:p>
          <a:p>
            <a:pPr>
              <a:spcBef>
                <a:spcPts val="0"/>
              </a:spcBef>
            </a:pPr>
            <a:endParaRPr lang="en-GB" sz="2400" dirty="0" smtClean="0"/>
          </a:p>
          <a:p>
            <a:pPr>
              <a:spcBef>
                <a:spcPts val="0"/>
              </a:spcBef>
            </a:pPr>
            <a:endParaRPr lang="en-GB" sz="2400" dirty="0" smtClean="0"/>
          </a:p>
          <a:p>
            <a:pPr>
              <a:spcBef>
                <a:spcPts val="0"/>
              </a:spcBef>
            </a:pPr>
            <a:r>
              <a:rPr lang="en-GB" sz="2400" dirty="0"/>
              <a:t>Vale (Brazil) and Jindal (India) have invested in 300MW </a:t>
            </a:r>
            <a:r>
              <a:rPr lang="en-GB" sz="2400" b="1" dirty="0">
                <a:solidFill>
                  <a:srgbClr val="00B0F0"/>
                </a:solidFill>
              </a:rPr>
              <a:t>coal-fired power plants </a:t>
            </a:r>
            <a:r>
              <a:rPr lang="en-GB" sz="2400" dirty="0"/>
              <a:t>in </a:t>
            </a:r>
            <a:r>
              <a:rPr lang="en-GB" sz="2400" dirty="0" err="1"/>
              <a:t>Tete</a:t>
            </a:r>
            <a:r>
              <a:rPr lang="en-GB" sz="2400" dirty="0"/>
              <a:t> province</a:t>
            </a:r>
          </a:p>
          <a:p>
            <a:pPr>
              <a:spcBef>
                <a:spcPts val="0"/>
              </a:spcBef>
            </a:pPr>
            <a:endParaRPr lang="en-GB" sz="2400" dirty="0"/>
          </a:p>
          <a:p>
            <a:pPr>
              <a:spcBef>
                <a:spcPts val="0"/>
              </a:spcBef>
            </a:pPr>
            <a:r>
              <a:rPr lang="en-GB" sz="2400" dirty="0" smtClean="0"/>
              <a:t>Indian </a:t>
            </a:r>
            <a:r>
              <a:rPr lang="en-GB" sz="2400" dirty="0" smtClean="0"/>
              <a:t>firms (ONGC Videsh) </a:t>
            </a:r>
            <a:r>
              <a:rPr lang="en-GB" sz="2400" dirty="0"/>
              <a:t>&amp;</a:t>
            </a:r>
            <a:r>
              <a:rPr lang="en-GB" sz="2400" dirty="0" smtClean="0"/>
              <a:t> Chinese firms (China National Petroleum Corporation) have bought stakes in </a:t>
            </a:r>
            <a:r>
              <a:rPr lang="en-GB" sz="2400" b="1" dirty="0" smtClean="0">
                <a:solidFill>
                  <a:srgbClr val="00B0F0"/>
                </a:solidFill>
              </a:rPr>
              <a:t>offshore gas</a:t>
            </a:r>
          </a:p>
          <a:p>
            <a:pPr>
              <a:spcBef>
                <a:spcPts val="0"/>
              </a:spcBef>
            </a:pPr>
            <a:endParaRPr lang="en-GB" sz="2400" dirty="0" smtClean="0"/>
          </a:p>
          <a:p>
            <a:pPr>
              <a:spcBef>
                <a:spcPts val="0"/>
              </a:spcBef>
            </a:pPr>
            <a:endParaRPr lang="en-GB" sz="2400" dirty="0" smtClean="0"/>
          </a:p>
          <a:p>
            <a:pPr>
              <a:spcBef>
                <a:spcPts val="0"/>
              </a:spcBef>
            </a:pPr>
            <a:r>
              <a:rPr lang="en-GB" sz="2400" dirty="0" smtClean="0"/>
              <a:t>State Grid Corporation of China involved in the construction of new </a:t>
            </a:r>
            <a:r>
              <a:rPr lang="en-GB" sz="2400" b="1" dirty="0" smtClean="0">
                <a:solidFill>
                  <a:srgbClr val="00B0F0"/>
                </a:solidFill>
              </a:rPr>
              <a:t>transmission facilities, </a:t>
            </a:r>
            <a:r>
              <a:rPr lang="en-GB" sz="2400" dirty="0" smtClean="0"/>
              <a:t>share in Cahora Bassa</a:t>
            </a:r>
          </a:p>
          <a:p>
            <a:pPr>
              <a:spcBef>
                <a:spcPts val="0"/>
              </a:spcBef>
            </a:pPr>
            <a:endParaRPr lang="en-GB" sz="2400" b="1" dirty="0">
              <a:solidFill>
                <a:srgbClr val="00B0F0"/>
              </a:solidFill>
            </a:endParaRPr>
          </a:p>
          <a:p>
            <a:pPr>
              <a:spcBef>
                <a:spcPts val="0"/>
              </a:spcBef>
            </a:pPr>
            <a:endParaRPr lang="en-GB" sz="2400" dirty="0" smtClean="0"/>
          </a:p>
          <a:p>
            <a:pPr>
              <a:spcBef>
                <a:spcPts val="0"/>
              </a:spcBef>
            </a:pPr>
            <a:endParaRPr lang="en-GB" sz="2400" dirty="0" smtClean="0"/>
          </a:p>
          <a:p>
            <a:pPr>
              <a:spcBef>
                <a:spcPts val="0"/>
              </a:spcBef>
            </a:pPr>
            <a:endParaRPr lang="en-GB" sz="2400" dirty="0" smtClean="0"/>
          </a:p>
          <a:p>
            <a:pPr>
              <a:spcBef>
                <a:spcPts val="0"/>
              </a:spcBef>
            </a:pPr>
            <a:endParaRPr lang="en-GB" sz="2400" dirty="0" smtClean="0"/>
          </a:p>
          <a:p>
            <a:pPr>
              <a:spcBef>
                <a:spcPts val="0"/>
              </a:spcBef>
            </a:pPr>
            <a:endParaRPr lang="en-GB" sz="2400" dirty="0" smtClean="0"/>
          </a:p>
          <a:p>
            <a:pPr>
              <a:spcBef>
                <a:spcPts val="0"/>
              </a:spcBef>
            </a:pPr>
            <a:endParaRPr lang="en-GB" sz="2400" dirty="0" smtClean="0"/>
          </a:p>
          <a:p>
            <a:pPr>
              <a:spcBef>
                <a:spcPts val="0"/>
              </a:spcBef>
            </a:pPr>
            <a:endParaRPr lang="en-GB" sz="2400" dirty="0" smtClean="0"/>
          </a:p>
          <a:p>
            <a:pPr>
              <a:spcBef>
                <a:spcPts val="0"/>
              </a:spcBef>
            </a:pPr>
            <a:endParaRPr lang="en-GB" sz="2400" dirty="0" smtClean="0"/>
          </a:p>
        </p:txBody>
      </p:sp>
      <p:pic>
        <p:nvPicPr>
          <p:cNvPr id="5" name="Picture 2" descr="http://blogs-images.forbes.com/nathanielparishflannery/files/2011/04/vale_logo_171.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1249" y="764704"/>
            <a:ext cx="1395749" cy="14573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www.naturalgasasia.com/content/9280/ONGC-logo-1024x1024_550x300.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25817" y="2242991"/>
            <a:ext cx="1395750" cy="147404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blogs.terrapinn.com/world-oil-and-gas/files/2013/08/mozambique-eni-cnpc_thumb.pn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25817" y="3717033"/>
            <a:ext cx="1401181" cy="148478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www.bcm.org.bw/images/jindal_logo.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31249" y="5201816"/>
            <a:ext cx="1395749" cy="1467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47092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4450"/>
            <a:ext cx="8229600" cy="792163"/>
          </a:xfrm>
        </p:spPr>
        <p:txBody>
          <a:bodyPr>
            <a:normAutofit/>
          </a:bodyPr>
          <a:lstStyle/>
          <a:p>
            <a:r>
              <a:rPr lang="en-GB" b="1" dirty="0" smtClean="0">
                <a:solidFill>
                  <a:srgbClr val="FFC000"/>
                </a:solidFill>
              </a:rPr>
              <a:t>Comparing Energy Systems</a:t>
            </a:r>
            <a:endParaRPr lang="en-GB" b="1" dirty="0">
              <a:solidFill>
                <a:srgbClr val="FFC000"/>
              </a:solidFill>
            </a:endParaRPr>
          </a:p>
        </p:txBody>
      </p:sp>
      <p:sp>
        <p:nvSpPr>
          <p:cNvPr id="4" name="Text Placeholder 3"/>
          <p:cNvSpPr>
            <a:spLocks noGrp="1"/>
          </p:cNvSpPr>
          <p:nvPr>
            <p:ph type="body" idx="4294967295"/>
          </p:nvPr>
        </p:nvSpPr>
        <p:spPr>
          <a:xfrm>
            <a:off x="3203848" y="908720"/>
            <a:ext cx="3500636" cy="639762"/>
          </a:xfrm>
        </p:spPr>
        <p:txBody>
          <a:bodyPr/>
          <a:lstStyle/>
          <a:p>
            <a:pPr marL="0" indent="0">
              <a:buNone/>
            </a:pPr>
            <a:r>
              <a:rPr lang="en-GB" dirty="0" smtClean="0"/>
              <a:t>  </a:t>
            </a:r>
            <a:r>
              <a:rPr lang="en-GB" b="1" dirty="0" smtClean="0">
                <a:solidFill>
                  <a:srgbClr val="00B0F0"/>
                </a:solidFill>
              </a:rPr>
              <a:t>South Africa</a:t>
            </a:r>
            <a:endParaRPr lang="en-GB" b="1" dirty="0">
              <a:solidFill>
                <a:srgbClr val="00B0F0"/>
              </a:solidFill>
            </a:endParaRPr>
          </a:p>
        </p:txBody>
      </p:sp>
      <p:sp>
        <p:nvSpPr>
          <p:cNvPr id="5" name="Content Placeholder 4"/>
          <p:cNvSpPr>
            <a:spLocks noGrp="1"/>
          </p:cNvSpPr>
          <p:nvPr>
            <p:ph sz="half" idx="4294967295"/>
          </p:nvPr>
        </p:nvSpPr>
        <p:spPr>
          <a:xfrm>
            <a:off x="107504" y="1556792"/>
            <a:ext cx="5040560" cy="4871399"/>
          </a:xfrm>
        </p:spPr>
        <p:txBody>
          <a:bodyPr>
            <a:normAutofit fontScale="92500" lnSpcReduction="20000"/>
          </a:bodyPr>
          <a:lstStyle/>
          <a:p>
            <a:pPr marL="0" indent="0">
              <a:buNone/>
            </a:pPr>
            <a:r>
              <a:rPr lang="en-GB" sz="3100" b="1" dirty="0" smtClean="0">
                <a:solidFill>
                  <a:srgbClr val="00B050"/>
                </a:solidFill>
              </a:rPr>
              <a:t>Fossil fuel dominance </a:t>
            </a:r>
          </a:p>
          <a:p>
            <a:pPr>
              <a:buFont typeface="Wingdings" pitchFamily="2" charset="2"/>
              <a:buChar char="Ø"/>
            </a:pPr>
            <a:r>
              <a:rPr lang="en-GB" sz="2400" dirty="0" smtClean="0"/>
              <a:t>coal-fired electricity (96%)</a:t>
            </a:r>
          </a:p>
          <a:p>
            <a:pPr>
              <a:buFont typeface="Wingdings" pitchFamily="2" charset="2"/>
              <a:buChar char="Ø"/>
            </a:pPr>
            <a:r>
              <a:rPr lang="en-GB" sz="2400" dirty="0" smtClean="0"/>
              <a:t>Electricity intensive industry consume 46% electricity </a:t>
            </a:r>
          </a:p>
          <a:p>
            <a:pPr marL="0" indent="0">
              <a:buNone/>
            </a:pPr>
            <a:endParaRPr lang="en-GB" sz="3100" b="1" dirty="0" smtClean="0">
              <a:solidFill>
                <a:srgbClr val="00B050"/>
              </a:solidFill>
            </a:endParaRPr>
          </a:p>
          <a:p>
            <a:pPr marL="0" indent="0">
              <a:buNone/>
            </a:pPr>
            <a:r>
              <a:rPr lang="en-GB" sz="3100" b="1" dirty="0" smtClean="0">
                <a:solidFill>
                  <a:srgbClr val="00B050"/>
                </a:solidFill>
              </a:rPr>
              <a:t>Incumbent power </a:t>
            </a:r>
          </a:p>
          <a:p>
            <a:pPr marL="0" indent="0">
              <a:buNone/>
            </a:pPr>
            <a:r>
              <a:rPr lang="en-GB" sz="2600" dirty="0" smtClean="0"/>
              <a:t>Minerals Energy Complex</a:t>
            </a:r>
          </a:p>
          <a:p>
            <a:pPr marL="0" indent="0">
              <a:buNone/>
            </a:pPr>
            <a:endParaRPr lang="en-GB" sz="3100" dirty="0" smtClean="0"/>
          </a:p>
          <a:p>
            <a:pPr marL="0" indent="0">
              <a:buNone/>
            </a:pPr>
            <a:r>
              <a:rPr lang="en-GB" sz="3100" b="1" dirty="0" smtClean="0">
                <a:solidFill>
                  <a:srgbClr val="00B050"/>
                </a:solidFill>
              </a:rPr>
              <a:t>Energy Inequities: </a:t>
            </a:r>
          </a:p>
          <a:p>
            <a:pPr>
              <a:buFont typeface="Wingdings" pitchFamily="2" charset="2"/>
              <a:buChar char="Ø"/>
            </a:pPr>
            <a:r>
              <a:rPr lang="en-GB" sz="2400" dirty="0" smtClean="0"/>
              <a:t>Grid failure &amp; limited access highly political issues</a:t>
            </a:r>
          </a:p>
          <a:p>
            <a:pPr>
              <a:buFont typeface="Wingdings" pitchFamily="2" charset="2"/>
              <a:buChar char="Ø"/>
            </a:pPr>
            <a:r>
              <a:rPr lang="en-GB" sz="2400" dirty="0" smtClean="0"/>
              <a:t>Kerosene and other fuels dominant for poor households</a:t>
            </a:r>
          </a:p>
          <a:p>
            <a:endParaRPr lang="en-GB" dirty="0"/>
          </a:p>
        </p:txBody>
      </p:sp>
      <p:pic>
        <p:nvPicPr>
          <p:cNvPr id="5122" name="Picture 2" descr="http://1.bp.blogspot.com/-RUvyVzXdUL0/TwYmgnWHpXI/AAAAAAAA6vY/T5tX06_QXrs/s1600/South_Africa_Flag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340768"/>
            <a:ext cx="3600399"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83230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928992" cy="1080120"/>
          </a:xfrm>
        </p:spPr>
        <p:txBody>
          <a:bodyPr>
            <a:noAutofit/>
          </a:bodyPr>
          <a:lstStyle/>
          <a:p>
            <a:r>
              <a:rPr lang="en-GB" sz="3600" b="1" dirty="0" smtClean="0">
                <a:solidFill>
                  <a:srgbClr val="FFC000"/>
                </a:solidFill>
              </a:rPr>
              <a:t>A shifting energy regime in South Africa?</a:t>
            </a:r>
            <a:r>
              <a:rPr lang="en-GB" sz="2800" dirty="0"/>
              <a:t/>
            </a:r>
            <a:br>
              <a:rPr lang="en-GB" sz="2800" dirty="0"/>
            </a:br>
            <a:endParaRPr lang="en-GB" sz="2800" dirty="0">
              <a:solidFill>
                <a:srgbClr val="FFC000"/>
              </a:solidFill>
            </a:endParaRPr>
          </a:p>
        </p:txBody>
      </p:sp>
      <p:sp>
        <p:nvSpPr>
          <p:cNvPr id="3" name="Content Placeholder 2"/>
          <p:cNvSpPr>
            <a:spLocks noGrp="1"/>
          </p:cNvSpPr>
          <p:nvPr>
            <p:ph idx="1"/>
          </p:nvPr>
        </p:nvSpPr>
        <p:spPr>
          <a:xfrm>
            <a:off x="0" y="1196752"/>
            <a:ext cx="9144000" cy="5544616"/>
          </a:xfrm>
        </p:spPr>
        <p:txBody>
          <a:bodyPr>
            <a:normAutofit/>
          </a:bodyPr>
          <a:lstStyle/>
          <a:p>
            <a:pPr>
              <a:spcBef>
                <a:spcPts val="0"/>
              </a:spcBef>
            </a:pPr>
            <a:r>
              <a:rPr lang="en-GB" sz="2400" b="1" dirty="0">
                <a:solidFill>
                  <a:srgbClr val="00B0F0"/>
                </a:solidFill>
              </a:rPr>
              <a:t>Integrated Resource Plan for </a:t>
            </a:r>
            <a:r>
              <a:rPr lang="en-GB" sz="2400" b="1" dirty="0" smtClean="0">
                <a:solidFill>
                  <a:srgbClr val="00B0F0"/>
                </a:solidFill>
              </a:rPr>
              <a:t>electricity </a:t>
            </a:r>
            <a:r>
              <a:rPr lang="en-GB" sz="2400" dirty="0" smtClean="0"/>
              <a:t>(2011): renewable energy will provide </a:t>
            </a:r>
            <a:r>
              <a:rPr lang="en-GB" sz="2400" dirty="0" smtClean="0">
                <a:solidFill>
                  <a:srgbClr val="FF0000"/>
                </a:solidFill>
              </a:rPr>
              <a:t>20% of energy mix</a:t>
            </a:r>
            <a:r>
              <a:rPr lang="en-GB" sz="2400" dirty="0" smtClean="0"/>
              <a:t> but continued heavy reliance on coal</a:t>
            </a:r>
          </a:p>
          <a:p>
            <a:pPr>
              <a:spcBef>
                <a:spcPts val="0"/>
              </a:spcBef>
            </a:pPr>
            <a:endParaRPr lang="en-GB" sz="2400" dirty="0"/>
          </a:p>
          <a:p>
            <a:pPr>
              <a:spcBef>
                <a:spcPts val="0"/>
              </a:spcBef>
            </a:pPr>
            <a:r>
              <a:rPr lang="en-GB" sz="2400" b="1" dirty="0" smtClean="0">
                <a:solidFill>
                  <a:srgbClr val="00B0F0"/>
                </a:solidFill>
              </a:rPr>
              <a:t>Feed-in-tariff</a:t>
            </a:r>
            <a:r>
              <a:rPr lang="en-GB" sz="2400" dirty="0" smtClean="0"/>
              <a:t> and then </a:t>
            </a:r>
            <a:r>
              <a:rPr lang="en-GB" sz="2400" b="1" dirty="0" smtClean="0">
                <a:solidFill>
                  <a:srgbClr val="00B0F0"/>
                </a:solidFill>
              </a:rPr>
              <a:t>RE-IPPPP</a:t>
            </a:r>
          </a:p>
          <a:p>
            <a:pPr>
              <a:spcBef>
                <a:spcPts val="0"/>
              </a:spcBef>
            </a:pPr>
            <a:endParaRPr lang="en-GB" sz="2400" dirty="0"/>
          </a:p>
          <a:p>
            <a:pPr>
              <a:spcBef>
                <a:spcPts val="0"/>
              </a:spcBef>
            </a:pPr>
            <a:r>
              <a:rPr lang="en-GB" sz="2400" b="1" dirty="0">
                <a:solidFill>
                  <a:srgbClr val="00B0F0"/>
                </a:solidFill>
              </a:rPr>
              <a:t>F</a:t>
            </a:r>
            <a:r>
              <a:rPr lang="en-GB" sz="2400" b="1" dirty="0" smtClean="0">
                <a:solidFill>
                  <a:srgbClr val="00B0F0"/>
                </a:solidFill>
              </a:rPr>
              <a:t>inance &amp; technical </a:t>
            </a:r>
            <a:r>
              <a:rPr lang="en-GB" sz="2400" b="1" dirty="0">
                <a:solidFill>
                  <a:srgbClr val="00B0F0"/>
                </a:solidFill>
              </a:rPr>
              <a:t>assistance </a:t>
            </a:r>
            <a:r>
              <a:rPr lang="en-GB" sz="2400" dirty="0" smtClean="0"/>
              <a:t>from </a:t>
            </a:r>
            <a:r>
              <a:rPr lang="en-GB" sz="2400" dirty="0"/>
              <a:t>European bilateral donors, </a:t>
            </a:r>
            <a:r>
              <a:rPr lang="en-GB" sz="2400" dirty="0" smtClean="0"/>
              <a:t>(Denmark &amp; Germany) DBSA; GEF, UNDP, World </a:t>
            </a:r>
            <a:r>
              <a:rPr lang="en-GB" sz="2400" dirty="0"/>
              <a:t>Bank </a:t>
            </a:r>
            <a:r>
              <a:rPr lang="en-GB" sz="2400" dirty="0" smtClean="0"/>
              <a:t>&amp; African </a:t>
            </a:r>
            <a:r>
              <a:rPr lang="en-GB" sz="2400" dirty="0"/>
              <a:t>Development </a:t>
            </a:r>
            <a:r>
              <a:rPr lang="en-GB" sz="2400" dirty="0" smtClean="0"/>
              <a:t>Bank</a:t>
            </a:r>
          </a:p>
          <a:p>
            <a:pPr>
              <a:spcBef>
                <a:spcPts val="0"/>
              </a:spcBef>
            </a:pPr>
            <a:endParaRPr lang="en-GB" sz="2400" dirty="0"/>
          </a:p>
          <a:p>
            <a:pPr>
              <a:spcBef>
                <a:spcPts val="0"/>
              </a:spcBef>
            </a:pPr>
            <a:r>
              <a:rPr lang="en-GB" sz="2400" b="1" dirty="0" smtClean="0">
                <a:solidFill>
                  <a:srgbClr val="00B0F0"/>
                </a:solidFill>
              </a:rPr>
              <a:t>Rising power engagement</a:t>
            </a:r>
          </a:p>
          <a:p>
            <a:pPr>
              <a:spcBef>
                <a:spcPts val="0"/>
              </a:spcBef>
              <a:buFont typeface="Wingdings" pitchFamily="2" charset="2"/>
              <a:buChar char="Ø"/>
            </a:pPr>
            <a:r>
              <a:rPr lang="en-GB" sz="2400" b="1" dirty="0" smtClean="0">
                <a:solidFill>
                  <a:srgbClr val="00B050"/>
                </a:solidFill>
              </a:rPr>
              <a:t>India’s </a:t>
            </a:r>
            <a:r>
              <a:rPr lang="en-GB" sz="2400" b="1" dirty="0">
                <a:solidFill>
                  <a:srgbClr val="00B050"/>
                </a:solidFill>
              </a:rPr>
              <a:t>Tata Power </a:t>
            </a:r>
            <a:r>
              <a:rPr lang="en-GB" sz="2400" b="1" dirty="0" smtClean="0">
                <a:solidFill>
                  <a:srgbClr val="00B050"/>
                </a:solidFill>
              </a:rPr>
              <a:t>&amp; Suzlon </a:t>
            </a:r>
            <a:r>
              <a:rPr lang="en-GB" sz="2400" dirty="0"/>
              <a:t>are </a:t>
            </a:r>
            <a:r>
              <a:rPr lang="en-GB" sz="2400" dirty="0" smtClean="0"/>
              <a:t>key </a:t>
            </a:r>
            <a:r>
              <a:rPr lang="en-GB" sz="2400" dirty="0"/>
              <a:t>actors in </a:t>
            </a:r>
            <a:r>
              <a:rPr lang="en-GB" sz="2400" dirty="0" smtClean="0"/>
              <a:t>SA’s </a:t>
            </a:r>
            <a:r>
              <a:rPr lang="en-GB" sz="2400" b="1" dirty="0" smtClean="0">
                <a:solidFill>
                  <a:srgbClr val="FF0000"/>
                </a:solidFill>
              </a:rPr>
              <a:t>wind</a:t>
            </a:r>
            <a:r>
              <a:rPr lang="en-GB" sz="2400" dirty="0" smtClean="0"/>
              <a:t> industry</a:t>
            </a:r>
          </a:p>
          <a:p>
            <a:pPr>
              <a:spcBef>
                <a:spcPts val="0"/>
              </a:spcBef>
              <a:buFont typeface="Wingdings" pitchFamily="2" charset="2"/>
              <a:buChar char="Ø"/>
            </a:pPr>
            <a:r>
              <a:rPr lang="en-GB" sz="2400" b="1" dirty="0" smtClean="0">
                <a:solidFill>
                  <a:srgbClr val="00B050"/>
                </a:solidFill>
              </a:rPr>
              <a:t>Chinese </a:t>
            </a:r>
            <a:r>
              <a:rPr lang="en-GB" sz="2400" b="1" dirty="0">
                <a:solidFill>
                  <a:srgbClr val="00B050"/>
                </a:solidFill>
              </a:rPr>
              <a:t>companies </a:t>
            </a:r>
            <a:r>
              <a:rPr lang="en-GB" sz="2400" dirty="0" smtClean="0"/>
              <a:t>entered </a:t>
            </a:r>
            <a:r>
              <a:rPr lang="en-GB" sz="2400" dirty="0"/>
              <a:t>the country’s </a:t>
            </a:r>
            <a:r>
              <a:rPr lang="en-GB" sz="2400" b="1" dirty="0">
                <a:solidFill>
                  <a:srgbClr val="FF0000"/>
                </a:solidFill>
              </a:rPr>
              <a:t>solar</a:t>
            </a:r>
            <a:r>
              <a:rPr lang="en-GB" sz="2400" b="1" dirty="0"/>
              <a:t> </a:t>
            </a:r>
            <a:r>
              <a:rPr lang="en-GB" sz="2400" dirty="0"/>
              <a:t>PV </a:t>
            </a:r>
            <a:r>
              <a:rPr lang="en-GB" sz="2400" dirty="0" smtClean="0"/>
              <a:t>sector (Yingli </a:t>
            </a:r>
            <a:r>
              <a:rPr lang="en-GB" sz="2400" dirty="0"/>
              <a:t>Green Energy, Longyuan Power Group Corporation </a:t>
            </a:r>
            <a:r>
              <a:rPr lang="en-GB" sz="2400" dirty="0" smtClean="0"/>
              <a:t>&amp; Suntech)</a:t>
            </a:r>
          </a:p>
          <a:p>
            <a:pPr>
              <a:spcBef>
                <a:spcPts val="0"/>
              </a:spcBef>
            </a:pPr>
            <a:endParaRPr lang="en-GB" sz="2400" dirty="0"/>
          </a:p>
          <a:p>
            <a:pPr>
              <a:spcBef>
                <a:spcPts val="0"/>
              </a:spcBef>
            </a:pPr>
            <a:endParaRPr lang="en-GB" sz="2400" dirty="0" smtClean="0"/>
          </a:p>
        </p:txBody>
      </p:sp>
    </p:spTree>
    <p:extLst>
      <p:ext uri="{BB962C8B-B14F-4D97-AF65-F5344CB8AC3E}">
        <p14:creationId xmlns:p14="http://schemas.microsoft.com/office/powerpoint/2010/main" val="375769363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648072"/>
          </a:xfrm>
        </p:spPr>
        <p:txBody>
          <a:bodyPr>
            <a:noAutofit/>
          </a:bodyPr>
          <a:lstStyle/>
          <a:p>
            <a:r>
              <a:rPr lang="en-GB" sz="4000" b="1" dirty="0" smtClean="0">
                <a:solidFill>
                  <a:srgbClr val="FFC000"/>
                </a:solidFill>
              </a:rPr>
              <a:t>Multiple Pathways</a:t>
            </a:r>
            <a:endParaRPr lang="en-GB" sz="4000" b="1" dirty="0">
              <a:solidFill>
                <a:srgbClr val="FFC000"/>
              </a:solidFill>
            </a:endParaRPr>
          </a:p>
        </p:txBody>
      </p:sp>
      <p:sp>
        <p:nvSpPr>
          <p:cNvPr id="3" name="Content Placeholder 2"/>
          <p:cNvSpPr>
            <a:spLocks noGrp="1"/>
          </p:cNvSpPr>
          <p:nvPr>
            <p:ph idx="1"/>
          </p:nvPr>
        </p:nvSpPr>
        <p:spPr>
          <a:xfrm>
            <a:off x="179512" y="1124744"/>
            <a:ext cx="8856984" cy="5616624"/>
          </a:xfrm>
        </p:spPr>
        <p:txBody>
          <a:bodyPr>
            <a:normAutofit fontScale="92500" lnSpcReduction="10000"/>
          </a:bodyPr>
          <a:lstStyle/>
          <a:p>
            <a:pPr marL="0" indent="0">
              <a:spcBef>
                <a:spcPts val="0"/>
              </a:spcBef>
              <a:buNone/>
            </a:pPr>
            <a:r>
              <a:rPr lang="en-GB" sz="2400" b="1" dirty="0" smtClean="0">
                <a:solidFill>
                  <a:srgbClr val="00B0F0"/>
                </a:solidFill>
              </a:rPr>
              <a:t>Multiple </a:t>
            </a:r>
            <a:r>
              <a:rPr lang="en-GB" sz="2400" b="1" dirty="0">
                <a:solidFill>
                  <a:srgbClr val="00B0F0"/>
                </a:solidFill>
              </a:rPr>
              <a:t>&amp; overlapping energy pathways </a:t>
            </a:r>
            <a:r>
              <a:rPr lang="en-GB" sz="2400" dirty="0"/>
              <a:t>unfolding in both </a:t>
            </a:r>
            <a:r>
              <a:rPr lang="en-GB" sz="2400" dirty="0" smtClean="0"/>
              <a:t>countries</a:t>
            </a:r>
          </a:p>
          <a:p>
            <a:pPr>
              <a:spcBef>
                <a:spcPts val="0"/>
              </a:spcBef>
            </a:pPr>
            <a:endParaRPr lang="en-GB" sz="2400" dirty="0"/>
          </a:p>
          <a:p>
            <a:pPr marL="457200" indent="-457200">
              <a:spcBef>
                <a:spcPts val="0"/>
              </a:spcBef>
              <a:buAutoNum type="alphaLcParenBoth"/>
            </a:pPr>
            <a:r>
              <a:rPr lang="en-GB" sz="2400" dirty="0" smtClean="0"/>
              <a:t>multi-national </a:t>
            </a:r>
            <a:r>
              <a:rPr lang="en-GB" sz="2400" dirty="0"/>
              <a:t>resource conglomerates playing a key role in coal </a:t>
            </a:r>
            <a:r>
              <a:rPr lang="en-GB" sz="2400" dirty="0" smtClean="0"/>
              <a:t> and oil extraction– embedding </a:t>
            </a:r>
            <a:r>
              <a:rPr lang="en-GB" sz="2400" dirty="0" smtClean="0">
                <a:solidFill>
                  <a:srgbClr val="FFC000"/>
                </a:solidFill>
              </a:rPr>
              <a:t>high carbon </a:t>
            </a:r>
            <a:r>
              <a:rPr lang="en-GB" sz="2400" dirty="0" smtClean="0"/>
              <a:t>pathways</a:t>
            </a:r>
          </a:p>
          <a:p>
            <a:pPr marL="457200" indent="-457200">
              <a:spcBef>
                <a:spcPts val="0"/>
              </a:spcBef>
              <a:buAutoNum type="alphaLcParenBoth"/>
            </a:pPr>
            <a:endParaRPr lang="en-GB" sz="2400" dirty="0" smtClean="0"/>
          </a:p>
          <a:p>
            <a:pPr marL="457200" indent="-457200">
              <a:spcBef>
                <a:spcPts val="0"/>
              </a:spcBef>
              <a:buAutoNum type="alphaLcParenBoth"/>
            </a:pPr>
            <a:r>
              <a:rPr lang="en-GB" sz="2400" dirty="0" smtClean="0"/>
              <a:t>Development Banks, foreign donors, climate finance, European and RP firms and investment banks emerging as key investors and developers of </a:t>
            </a:r>
            <a:r>
              <a:rPr lang="en-GB" sz="2400" dirty="0" smtClean="0">
                <a:solidFill>
                  <a:srgbClr val="FFC000"/>
                </a:solidFill>
              </a:rPr>
              <a:t>large scale renewables </a:t>
            </a:r>
            <a:r>
              <a:rPr lang="en-GB" sz="2400" dirty="0" smtClean="0"/>
              <a:t>(e.g. wind, hydro, CSP) </a:t>
            </a:r>
          </a:p>
          <a:p>
            <a:pPr marL="457200" indent="-457200">
              <a:spcBef>
                <a:spcPts val="0"/>
              </a:spcBef>
              <a:buAutoNum type="alphaLcParenBoth"/>
            </a:pPr>
            <a:endParaRPr lang="en-GB" sz="2400" dirty="0" smtClean="0"/>
          </a:p>
          <a:p>
            <a:pPr marL="457200" indent="-457200">
              <a:spcBef>
                <a:spcPts val="0"/>
              </a:spcBef>
              <a:buAutoNum type="alphaLcParenBoth"/>
            </a:pPr>
            <a:r>
              <a:rPr lang="en-GB" sz="2400" dirty="0" smtClean="0"/>
              <a:t>Development finance, NGOs, climate finance supporting emergence of ‘niche’ technologies for </a:t>
            </a:r>
            <a:r>
              <a:rPr lang="en-GB" sz="2400" dirty="0" smtClean="0">
                <a:solidFill>
                  <a:srgbClr val="FFC000"/>
                </a:solidFill>
              </a:rPr>
              <a:t>local/small scale renewables </a:t>
            </a:r>
            <a:r>
              <a:rPr lang="en-GB" sz="2400" dirty="0" smtClean="0"/>
              <a:t>at household level</a:t>
            </a:r>
          </a:p>
          <a:p>
            <a:pPr marL="457200" indent="-457200">
              <a:spcBef>
                <a:spcPts val="0"/>
              </a:spcBef>
              <a:buAutoNum type="alphaLcParenBoth"/>
            </a:pPr>
            <a:endParaRPr lang="en-GB" sz="2400" dirty="0"/>
          </a:p>
          <a:p>
            <a:pPr>
              <a:spcBef>
                <a:spcPts val="0"/>
              </a:spcBef>
              <a:buFont typeface="Wingdings" pitchFamily="2" charset="2"/>
              <a:buChar char="Ø"/>
            </a:pPr>
            <a:r>
              <a:rPr lang="en-GB" sz="2400" dirty="0" smtClean="0"/>
              <a:t>These multiple pathways in turn shaped by regional political economies </a:t>
            </a:r>
          </a:p>
          <a:p>
            <a:pPr marL="0" indent="0">
              <a:spcBef>
                <a:spcPts val="0"/>
              </a:spcBef>
              <a:buNone/>
            </a:pPr>
            <a:endParaRPr lang="en-GB" sz="2400" dirty="0"/>
          </a:p>
          <a:p>
            <a:pPr>
              <a:spcBef>
                <a:spcPts val="0"/>
              </a:spcBef>
              <a:buFont typeface="Wingdings" pitchFamily="2" charset="2"/>
              <a:buChar char="Ø"/>
            </a:pPr>
            <a:r>
              <a:rPr lang="en-GB" sz="2400" dirty="0" smtClean="0"/>
              <a:t>No one regime/system in transition </a:t>
            </a:r>
          </a:p>
          <a:p>
            <a:pPr>
              <a:spcBef>
                <a:spcPts val="0"/>
              </a:spcBef>
              <a:buFont typeface="Wingdings" pitchFamily="2" charset="2"/>
              <a:buChar char="Ø"/>
            </a:pPr>
            <a:r>
              <a:rPr lang="en-GB" sz="2400" dirty="0" smtClean="0"/>
              <a:t>Multiple and fragmented regimes across which different forms of energy transition are unfolding</a:t>
            </a:r>
          </a:p>
          <a:p>
            <a:pPr>
              <a:spcBef>
                <a:spcPts val="0"/>
              </a:spcBef>
            </a:pPr>
            <a:endParaRPr lang="en-GB" sz="2400" dirty="0"/>
          </a:p>
          <a:p>
            <a:pPr>
              <a:spcBef>
                <a:spcPts val="0"/>
              </a:spcBef>
            </a:pPr>
            <a:endParaRPr lang="en-GB" sz="2400" dirty="0" smtClean="0"/>
          </a:p>
          <a:p>
            <a:pPr>
              <a:spcBef>
                <a:spcPts val="0"/>
              </a:spcBef>
            </a:pPr>
            <a:endParaRPr lang="en-GB" sz="2400" dirty="0"/>
          </a:p>
          <a:p>
            <a:pPr>
              <a:spcBef>
                <a:spcPts val="0"/>
              </a:spcBef>
            </a:pPr>
            <a:endParaRPr lang="en-GB" sz="2400" dirty="0" smtClean="0"/>
          </a:p>
          <a:p>
            <a:pPr>
              <a:spcBef>
                <a:spcPts val="0"/>
              </a:spcBef>
            </a:pPr>
            <a:endParaRPr lang="en-GB" sz="2400" dirty="0"/>
          </a:p>
          <a:p>
            <a:pPr>
              <a:spcBef>
                <a:spcPts val="0"/>
              </a:spcBef>
            </a:pPr>
            <a:endParaRPr lang="en-GB" sz="2400" dirty="0" smtClean="0"/>
          </a:p>
        </p:txBody>
      </p:sp>
    </p:spTree>
    <p:extLst>
      <p:ext uri="{BB962C8B-B14F-4D97-AF65-F5344CB8AC3E}">
        <p14:creationId xmlns:p14="http://schemas.microsoft.com/office/powerpoint/2010/main" val="422847327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TotalTime>
  <Words>2163</Words>
  <Application>Microsoft Macintosh PowerPoint</Application>
  <PresentationFormat>On-screen Show (4:3)</PresentationFormat>
  <Paragraphs>296</Paragraphs>
  <Slides>18</Slides>
  <Notes>12</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The ‘Rising Powers’ and Southern Africa’s Energy Transitions</vt:lpstr>
      <vt:lpstr>The ‘rising powers’ &amp; ‘South-South’ co-operation</vt:lpstr>
      <vt:lpstr>The ‘rising powers’ &amp; energy transitions</vt:lpstr>
      <vt:lpstr>The ‘Rising Powers’ &amp; clean energy</vt:lpstr>
      <vt:lpstr>Comparing Energy Systems</vt:lpstr>
      <vt:lpstr>Sustaining a high carbon regime in Mozambique?</vt:lpstr>
      <vt:lpstr>Comparing Energy Systems</vt:lpstr>
      <vt:lpstr>A shifting energy regime in South Africa? </vt:lpstr>
      <vt:lpstr>Multiple Pathways</vt:lpstr>
      <vt:lpstr>Shaped by distinct political economies</vt:lpstr>
      <vt:lpstr>PowerPoint Presentation</vt:lpstr>
      <vt:lpstr>Key findings</vt:lpstr>
      <vt:lpstr>Key findings</vt:lpstr>
      <vt:lpstr>Key findings</vt:lpstr>
      <vt:lpstr>Key findings</vt:lpstr>
      <vt:lpstr>Key findings</vt:lpstr>
      <vt:lpstr>Key findings</vt:lpstr>
      <vt:lpstr>  Further Information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Marcus</dc:creator>
  <cp:lastModifiedBy>Ankit Kumar</cp:lastModifiedBy>
  <cp:revision>232</cp:revision>
  <dcterms:created xsi:type="dcterms:W3CDTF">2013-10-30T10:46:34Z</dcterms:created>
  <dcterms:modified xsi:type="dcterms:W3CDTF">2015-02-03T08:45:00Z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-153997455</vt:i4>
  </property>
  <property fmtid="{D5CDD505-2E9C-101B-9397-08002B2CF9AE}" pid="3" name="_NewReviewCycle">
    <vt:lpwstr/>
  </property>
  <property fmtid="{D5CDD505-2E9C-101B-9397-08002B2CF9AE}" pid="4" name="_EmailSubject">
    <vt:lpwstr>Overview ppt presentation attached</vt:lpwstr>
  </property>
  <property fmtid="{D5CDD505-2E9C-101B-9397-08002B2CF9AE}" pid="5" name="_AuthorEmail">
    <vt:lpwstr>P.J.Newell@sussex.ac.uk</vt:lpwstr>
  </property>
  <property fmtid="{D5CDD505-2E9C-101B-9397-08002B2CF9AE}" pid="6" name="_AuthorEmailDisplayName">
    <vt:lpwstr>Peter Newell</vt:lpwstr>
  </property>
  <property fmtid="{D5CDD505-2E9C-101B-9397-08002B2CF9AE}" pid="7" name="_PreviousAdHocReviewCycleID">
    <vt:i4>-1851687885</vt:i4>
  </property>
</Properties>
</file>